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74" r:id="rId3"/>
    <p:sldId id="275" r:id="rId4"/>
    <p:sldId id="257" r:id="rId5"/>
    <p:sldId id="259" r:id="rId6"/>
    <p:sldId id="267" r:id="rId7"/>
    <p:sldId id="265" r:id="rId8"/>
    <p:sldId id="262" r:id="rId9"/>
    <p:sldId id="260" r:id="rId10"/>
    <p:sldId id="263" r:id="rId11"/>
    <p:sldId id="268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41"/>
    <p:restoredTop sz="94969"/>
  </p:normalViewPr>
  <p:slideViewPr>
    <p:cSldViewPr snapToGrid="0" snapToObjects="1">
      <p:cViewPr varScale="1">
        <p:scale>
          <a:sx n="103" d="100"/>
          <a:sy n="103" d="100"/>
        </p:scale>
        <p:origin x="1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F7ADDE-2BC9-0B43-80CF-1EC4716BD837}" type="datetimeFigureOut">
              <a:rPr lang="en-US" smtClean="0"/>
              <a:t>3/21/18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2EB7F8-94A5-7C4A-A4CB-1B3DD3014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73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we created the guide</a:t>
            </a:r>
          </a:p>
          <a:p>
            <a:r>
              <a:rPr lang="en-US" dirty="0"/>
              <a:t>The steps in the guide</a:t>
            </a:r>
          </a:p>
          <a:p>
            <a:r>
              <a:rPr lang="en-US" dirty="0"/>
              <a:t>Tips for using the guide</a:t>
            </a:r>
          </a:p>
          <a:p>
            <a:r>
              <a:rPr lang="en-US" dirty="0"/>
              <a:t>Where to find the guide</a:t>
            </a:r>
          </a:p>
          <a:p>
            <a:r>
              <a:rPr lang="en-US" dirty="0"/>
              <a:t>Self-Assessment exercise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EB7F8-94A5-7C4A-A4CB-1B3DD30148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79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EB7F8-94A5-7C4A-A4CB-1B3DD301482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4416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FACILTATOR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EB7F8-94A5-7C4A-A4CB-1B3DD301482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0487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Facilitation is not meant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EB7F8-94A5-7C4A-A4CB-1B3DD301482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986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Steps are not novel, but they are all necessary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EB7F8-94A5-7C4A-A4CB-1B3DD301482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126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Tom Hooper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EB7F8-94A5-7C4A-A4CB-1B3DD30148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969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Tom Hooper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EB7F8-94A5-7C4A-A4CB-1B3DD301482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421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David Hoff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EB7F8-94A5-7C4A-A4CB-1B3DD301482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240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Julisa</a:t>
            </a:r>
            <a:r>
              <a:rPr lang="en-US" dirty="0"/>
              <a:t> Cully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EB7F8-94A5-7C4A-A4CB-1B3DD301482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162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Jeanne Miller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EB7F8-94A5-7C4A-A4CB-1B3DD301482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133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Spend less time on the barriers and more time on how to address.. PEGGY HALE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EB7F8-94A5-7C4A-A4CB-1B3DD301482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6430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HUGH BRADSHAW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EB7F8-94A5-7C4A-A4CB-1B3DD301482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143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45F4A-4EF7-D949-BA6D-80BAB046EEAE}" type="datetimeFigureOut">
              <a:rPr lang="en-US" smtClean="0"/>
              <a:t>3/21/18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D731D-D29A-5241-9CEA-D4F0E3C89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452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45F4A-4EF7-D949-BA6D-80BAB046EEAE}" type="datetimeFigureOut">
              <a:rPr lang="en-US" smtClean="0"/>
              <a:t>3/21/18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D731D-D29A-5241-9CEA-D4F0E3C89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293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45F4A-4EF7-D949-BA6D-80BAB046EEAE}" type="datetimeFigureOut">
              <a:rPr lang="en-US" smtClean="0"/>
              <a:t>3/21/18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D731D-D29A-5241-9CEA-D4F0E3C89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991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45F4A-4EF7-D949-BA6D-80BAB046EEAE}" type="datetimeFigureOut">
              <a:rPr lang="en-US" smtClean="0"/>
              <a:t>3/21/18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D731D-D29A-5241-9CEA-D4F0E3C89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17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45F4A-4EF7-D949-BA6D-80BAB046EEAE}" type="datetimeFigureOut">
              <a:rPr lang="en-US" smtClean="0"/>
              <a:t>3/21/18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D731D-D29A-5241-9CEA-D4F0E3C89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210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45F4A-4EF7-D949-BA6D-80BAB046EEAE}" type="datetimeFigureOut">
              <a:rPr lang="en-US" smtClean="0"/>
              <a:t>3/21/18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D731D-D29A-5241-9CEA-D4F0E3C89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947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45F4A-4EF7-D949-BA6D-80BAB046EEAE}" type="datetimeFigureOut">
              <a:rPr lang="en-US" smtClean="0"/>
              <a:t>3/21/18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D731D-D29A-5241-9CEA-D4F0E3C89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17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45F4A-4EF7-D949-BA6D-80BAB046EEAE}" type="datetimeFigureOut">
              <a:rPr lang="en-US" smtClean="0"/>
              <a:t>3/21/18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D731D-D29A-5241-9CEA-D4F0E3C89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910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45F4A-4EF7-D949-BA6D-80BAB046EEAE}" type="datetimeFigureOut">
              <a:rPr lang="en-US" smtClean="0"/>
              <a:t>3/21/18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D731D-D29A-5241-9CEA-D4F0E3C89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603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45F4A-4EF7-D949-BA6D-80BAB046EEAE}" type="datetimeFigureOut">
              <a:rPr lang="en-US" smtClean="0"/>
              <a:t>3/21/18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D731D-D29A-5241-9CEA-D4F0E3C89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58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45F4A-4EF7-D949-BA6D-80BAB046EEAE}" type="datetimeFigureOut">
              <a:rPr lang="en-US" smtClean="0"/>
              <a:t>3/21/18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D731D-D29A-5241-9CEA-D4F0E3C89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026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45F4A-4EF7-D949-BA6D-80BAB046EEAE}" type="datetimeFigureOut">
              <a:rPr lang="en-US" smtClean="0"/>
              <a:t>3/21/18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D731D-D29A-5241-9CEA-D4F0E3C89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631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xplorevr.org/toolkits/customized-training-toolkit/workbased-learning/paid-work-experiences-toolki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D2641E-80BA-534C-AEFE-2229FE2B9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451" y="365125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Step-by-Step Apprenticeship Guide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66512FD-6FC1-D743-9967-E154D20B75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353" y="1825625"/>
            <a:ext cx="5613294" cy="4351338"/>
          </a:xfrm>
        </p:spPr>
      </p:pic>
    </p:spTree>
    <p:extLst>
      <p:ext uri="{BB962C8B-B14F-4D97-AF65-F5344CB8AC3E}">
        <p14:creationId xmlns:p14="http://schemas.microsoft.com/office/powerpoint/2010/main" val="1093304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8D159A3-0034-DB40-A556-003E061CAA7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865" y="368300"/>
            <a:ext cx="5181600" cy="1457325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4E944FF-5CD3-5B4F-A3EF-75D787AB59D8}"/>
              </a:ext>
            </a:extLst>
          </p:cNvPr>
          <p:cNvSpPr txBox="1"/>
          <p:nvPr/>
        </p:nvSpPr>
        <p:spPr>
          <a:xfrm>
            <a:off x="1296785" y="2377440"/>
            <a:ext cx="28928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External Partners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Internal Partners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Establishing teams and roles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CFB5A28E-3996-054F-BFE9-BE3B10AC83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874" y="2377440"/>
            <a:ext cx="7235102" cy="2909455"/>
          </a:xfrm>
        </p:spPr>
      </p:pic>
    </p:spTree>
    <p:extLst>
      <p:ext uri="{BB962C8B-B14F-4D97-AF65-F5344CB8AC3E}">
        <p14:creationId xmlns:p14="http://schemas.microsoft.com/office/powerpoint/2010/main" val="2437473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DD75DA7-4F2D-D54F-9727-0CA778304863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900" y="357981"/>
            <a:ext cx="5894388" cy="1258887"/>
          </a:xfr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5CDDF607-1C6B-AC4C-83B8-C83B6DB03A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154" y="2127136"/>
            <a:ext cx="9543659" cy="3941155"/>
          </a:xfrm>
        </p:spPr>
      </p:pic>
    </p:spTree>
    <p:extLst>
      <p:ext uri="{BB962C8B-B14F-4D97-AF65-F5344CB8AC3E}">
        <p14:creationId xmlns:p14="http://schemas.microsoft.com/office/powerpoint/2010/main" val="2185710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25B4B96-D17F-D54A-9811-94A884B669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309" y="331874"/>
            <a:ext cx="7639396" cy="1646422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DE043F-091A-B047-ABBB-DEBB204CD0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07" y="2344506"/>
            <a:ext cx="10295891" cy="364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965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4CC462E-95AA-3346-978F-37CBB5606D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969" y="365125"/>
            <a:ext cx="8484062" cy="160509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E229BF-A5C1-2649-AD53-103F10FCA2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0" y="2167582"/>
            <a:ext cx="7527405" cy="431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274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99B42CE-0C25-CF44-902F-8A59B9C1B3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0" y="365125"/>
            <a:ext cx="8379460" cy="154118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A0F4FF-0695-0B43-A699-48B88A56E6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930" y="1906306"/>
            <a:ext cx="8484524" cy="466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289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74C342A-8639-1648-928C-927A4FC23F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575" y="365125"/>
            <a:ext cx="7525904" cy="178904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DF45A7-859A-5D4A-B2D9-BDC891782039}"/>
              </a:ext>
            </a:extLst>
          </p:cNvPr>
          <p:cNvSpPr txBox="1"/>
          <p:nvPr/>
        </p:nvSpPr>
        <p:spPr>
          <a:xfrm>
            <a:off x="3192087" y="2776450"/>
            <a:ext cx="60516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Make continuous improvements based on the feedback and outcomes you receive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There are many benefits to registering your program according to national standards for registration with the U.S. Department of Labor (or an approved State Apprenticeship Agency).</a:t>
            </a:r>
          </a:p>
        </p:txBody>
      </p:sp>
    </p:spTree>
    <p:extLst>
      <p:ext uri="{BB962C8B-B14F-4D97-AF65-F5344CB8AC3E}">
        <p14:creationId xmlns:p14="http://schemas.microsoft.com/office/powerpoint/2010/main" val="1262095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945BD41-581B-E341-9354-B4ECA36E5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454" y="2110798"/>
            <a:ext cx="10515600" cy="1325563"/>
          </a:xfrm>
        </p:spPr>
        <p:txBody>
          <a:bodyPr/>
          <a:lstStyle/>
          <a:p>
            <a:r>
              <a:rPr lang="en-US" b="1" dirty="0"/>
              <a:t>Let’s get started!</a:t>
            </a:r>
          </a:p>
        </p:txBody>
      </p:sp>
    </p:spTree>
    <p:extLst>
      <p:ext uri="{BB962C8B-B14F-4D97-AF65-F5344CB8AC3E}">
        <p14:creationId xmlns:p14="http://schemas.microsoft.com/office/powerpoint/2010/main" val="4197566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7116C1A-D7C7-D741-A29E-24D0299CF4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021" y="1027906"/>
            <a:ext cx="8351958" cy="4859567"/>
          </a:xfrm>
        </p:spPr>
      </p:pic>
    </p:spTree>
    <p:extLst>
      <p:ext uri="{BB962C8B-B14F-4D97-AF65-F5344CB8AC3E}">
        <p14:creationId xmlns:p14="http://schemas.microsoft.com/office/powerpoint/2010/main" val="3870427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D4223-D35C-8F46-BA42-F1A136DA7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We asked… We listened!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850A3-754A-904F-B5CE-1DC2980AF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Brief learning resources in clear, plain language</a:t>
            </a:r>
          </a:p>
          <a:p>
            <a:r>
              <a:rPr lang="en-US" dirty="0"/>
              <a:t>Opportunities to connect with and learn from examples of other states</a:t>
            </a:r>
          </a:p>
          <a:p>
            <a:r>
              <a:rPr lang="en-US" dirty="0"/>
              <a:t>Focus on strategies that VR can use </a:t>
            </a:r>
          </a:p>
          <a:p>
            <a:r>
              <a:rPr lang="en-US" dirty="0"/>
              <a:t>Step-by-step implementation instructions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The Paid Work Experiences Toolkit: </a:t>
            </a:r>
            <a:r>
              <a:rPr lang="en-US" dirty="0">
                <a:hlinkClick r:id="rId2"/>
              </a:rPr>
              <a:t>https://www.explorevr.org/toolkits/customized-training-toolkit/workbased-learning/paid-work-experiences-toolkit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332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2CE1137-2945-4D4D-8A49-FC2B460572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968" y="695751"/>
            <a:ext cx="4692316" cy="5789648"/>
          </a:xfrm>
        </p:spPr>
      </p:pic>
    </p:spTree>
    <p:extLst>
      <p:ext uri="{BB962C8B-B14F-4D97-AF65-F5344CB8AC3E}">
        <p14:creationId xmlns:p14="http://schemas.microsoft.com/office/powerpoint/2010/main" val="2377802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8E393AF-2176-8044-B5CD-A96B78B15D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181" y="2464938"/>
            <a:ext cx="8540819" cy="2812361"/>
          </a:xfr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4101035-D36A-9546-B2DB-488F0F665F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49475"/>
            <a:ext cx="2811393" cy="366175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What are the standards set by your state’s office of apprenticeship training?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Consider your organizational capacity, resources, and strategic plan.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AF2A3C-5942-7F46-B9B3-85A6B38C55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344" y="365125"/>
            <a:ext cx="91186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509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D055D-4DAB-EE4E-AA8C-5CCC145F3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Presidential</a:t>
            </a:r>
            <a:r>
              <a:rPr lang="en-US" dirty="0"/>
              <a:t> </a:t>
            </a:r>
            <a:r>
              <a:rPr lang="en-US" b="1" dirty="0"/>
              <a:t>Executive Order Expanding Apprenticeships in America</a:t>
            </a:r>
            <a:br>
              <a:rPr lang="en-US" b="1" dirty="0"/>
            </a:b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CF557-AEC9-544C-A574-7C545895E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purposes of this order:</a:t>
            </a:r>
          </a:p>
          <a:p>
            <a:r>
              <a:rPr lang="en-US" dirty="0"/>
              <a:t>(a)  the term “apprenticeship” means an arrangement that includes a paid-work component and an educational or instructional component, wherein an individual obtains workplace-relevant knowledge and skills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71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C50E7-249B-ED4C-B9BD-36B6C4922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State Examples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8AE9D-51E8-5144-AD0A-351D725FB5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WASHINGTON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22D07A-CC8C-BD45-A9F0-E3431EA40F4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Apprenticeship is a combination of on-the-job training (OJT) and related classroom instruction under the supervision of a journey-level craft person or trade professional in which workers learn the practical and theoretical aspects of a highly skilled occupation.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4466CE-D4C9-8B47-B5B4-3B153FF486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GEORGIA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20FB6C-557F-314B-B74F-E2A2BC9EC4B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/>
              <a:t>Apprenticeship is a work-based training method that combines formal instruction with on-site, occupation-related training.</a:t>
            </a:r>
          </a:p>
        </p:txBody>
      </p:sp>
    </p:spTree>
    <p:extLst>
      <p:ext uri="{BB962C8B-B14F-4D97-AF65-F5344CB8AC3E}">
        <p14:creationId xmlns:p14="http://schemas.microsoft.com/office/powerpoint/2010/main" val="1122125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0936950-2F8B-F944-8242-6AAB52DD055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898" y="2068333"/>
            <a:ext cx="5933902" cy="3754990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8D7851E-9AE7-F44B-972A-AC1386EBF3B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464" y="275595"/>
            <a:ext cx="8206047" cy="1550030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25524D8-9B2C-D644-BD41-24D5CD01BD8D}"/>
              </a:ext>
            </a:extLst>
          </p:cNvPr>
          <p:cNvSpPr txBox="1"/>
          <p:nvPr/>
        </p:nvSpPr>
        <p:spPr>
          <a:xfrm>
            <a:off x="1403464" y="2310938"/>
            <a:ext cx="3168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are some growing, in-demand sectors as identified by LMI at the local, state, or national level?</a:t>
            </a:r>
          </a:p>
        </p:txBody>
      </p:sp>
    </p:spTree>
    <p:extLst>
      <p:ext uri="{BB962C8B-B14F-4D97-AF65-F5344CB8AC3E}">
        <p14:creationId xmlns:p14="http://schemas.microsoft.com/office/powerpoint/2010/main" val="3239917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09B5498-8158-3F4E-B02A-D1A43DE167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309" y="437971"/>
            <a:ext cx="7768136" cy="5339951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FAD4737-C6B0-B647-B0CD-34A0A890EC47}"/>
              </a:ext>
            </a:extLst>
          </p:cNvPr>
          <p:cNvSpPr txBox="1"/>
          <p:nvPr/>
        </p:nvSpPr>
        <p:spPr>
          <a:xfrm>
            <a:off x="2294313" y="6151418"/>
            <a:ext cx="5868785" cy="382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AJC</a:t>
            </a:r>
          </a:p>
        </p:txBody>
      </p:sp>
    </p:spTree>
    <p:extLst>
      <p:ext uri="{BB962C8B-B14F-4D97-AF65-F5344CB8AC3E}">
        <p14:creationId xmlns:p14="http://schemas.microsoft.com/office/powerpoint/2010/main" val="1189157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253</TotalTime>
  <Words>316</Words>
  <Application>Microsoft Macintosh PowerPoint</Application>
  <PresentationFormat>Widescreen</PresentationFormat>
  <Paragraphs>56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Step-by-Step Apprenticeship Guide</vt:lpstr>
      <vt:lpstr>PowerPoint Presentation</vt:lpstr>
      <vt:lpstr>We asked… We listened!</vt:lpstr>
      <vt:lpstr>PowerPoint Presentation</vt:lpstr>
      <vt:lpstr>PowerPoint Presentation</vt:lpstr>
      <vt:lpstr>Presidential Executive Order Expanding Apprenticeships in America  </vt:lpstr>
      <vt:lpstr>State Examples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get started!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Step-by-Step Apprenticeship Guide</dc:title>
  <dc:creator>DeBrittany  Mitchell</dc:creator>
  <cp:lastModifiedBy>DeBrittany  Mitchell</cp:lastModifiedBy>
  <cp:revision>14</cp:revision>
  <dcterms:created xsi:type="dcterms:W3CDTF">2018-03-15T12:12:07Z</dcterms:created>
  <dcterms:modified xsi:type="dcterms:W3CDTF">2018-03-21T14:40:42Z</dcterms:modified>
</cp:coreProperties>
</file>