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9" r:id="rId1"/>
  </p:sldMasterIdLst>
  <p:notesMasterIdLst>
    <p:notesMasterId r:id="rId17"/>
  </p:notesMasterIdLst>
  <p:handoutMasterIdLst>
    <p:handoutMasterId r:id="rId18"/>
  </p:handoutMasterIdLst>
  <p:sldIdLst>
    <p:sldId id="287" r:id="rId2"/>
    <p:sldId id="302" r:id="rId3"/>
    <p:sldId id="283" r:id="rId4"/>
    <p:sldId id="307" r:id="rId5"/>
    <p:sldId id="257" r:id="rId6"/>
    <p:sldId id="316" r:id="rId7"/>
    <p:sldId id="308" r:id="rId8"/>
    <p:sldId id="309" r:id="rId9"/>
    <p:sldId id="311" r:id="rId10"/>
    <p:sldId id="313" r:id="rId11"/>
    <p:sldId id="303" r:id="rId12"/>
    <p:sldId id="315" r:id="rId13"/>
    <p:sldId id="256" r:id="rId14"/>
    <p:sldId id="318" r:id="rId15"/>
    <p:sldId id="282" r:id="rId16"/>
  </p:sldIdLst>
  <p:sldSz cx="9144000" cy="6858000" type="screen4x3"/>
  <p:notesSz cx="6934200" cy="9232900"/>
  <p:embeddedFontLst>
    <p:embeddedFont>
      <p:font typeface="Calibri" panose="020F0502020204030204" pitchFamily="34" charset="0"/>
      <p:regular r:id="rId19"/>
      <p:bold r:id="rId20"/>
      <p:italic r:id="rId21"/>
      <p:boldItalic r:id="rId22"/>
    </p:embeddedFont>
    <p:embeddedFont>
      <p:font typeface="Franklin Gothic Book" panose="020B0503020102020204" pitchFamily="34" charset="0"/>
      <p:regular r:id="rId23"/>
      <p:italic r:id="rId24"/>
    </p:embeddedFont>
    <p:embeddedFont>
      <p:font typeface="Franklin Gothic Heavy" panose="020B0603020102020204" pitchFamily="34" charset="0"/>
      <p:regular r:id="rId25"/>
      <p:italic r:id="rId26"/>
    </p:embeddedFont>
    <p:embeddedFont>
      <p:font typeface="Franklin Gothic Medium" panose="020B0603020102020204" pitchFamily="34" charset="0"/>
      <p:regular r:id="rId27"/>
      <p:italic r:id="rId28"/>
    </p:embeddedFont>
    <p:embeddedFont>
      <p:font typeface="Verdana" panose="020B0604030504040204" pitchFamily="34" charset="0"/>
      <p:regular r:id="rId29"/>
      <p:bold r:id="rId30"/>
      <p:italic r:id="rId31"/>
      <p:boldItalic r:id="rId32"/>
    </p:embeddedFont>
  </p:embeddedFontLst>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8EFF3"/>
    <a:srgbClr val="CDDCE7"/>
    <a:srgbClr val="3494BA"/>
    <a:srgbClr val="00783E"/>
    <a:srgbClr val="000000"/>
    <a:srgbClr val="F5C400"/>
    <a:srgbClr val="ADA16F"/>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69241" autoAdjust="0"/>
  </p:normalViewPr>
  <p:slideViewPr>
    <p:cSldViewPr>
      <p:cViewPr varScale="1">
        <p:scale>
          <a:sx n="88" d="100"/>
          <a:sy n="88" d="100"/>
        </p:scale>
        <p:origin x="2896" y="19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p:scale>
          <a:sx n="79" d="100"/>
          <a:sy n="79" d="100"/>
        </p:scale>
        <p:origin x="-504" y="226"/>
      </p:cViewPr>
      <p:guideLst>
        <p:guide orient="horz" pos="2909"/>
        <p:guide pos="21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1" y="2"/>
            <a:ext cx="3005138" cy="461009"/>
          </a:xfrm>
          <a:prstGeom prst="rect">
            <a:avLst/>
          </a:prstGeom>
          <a:noFill/>
          <a:ln w="9525">
            <a:noFill/>
            <a:miter lim="800000"/>
            <a:headEnd/>
            <a:tailEnd/>
          </a:ln>
          <a:effectLst/>
        </p:spPr>
        <p:txBody>
          <a:bodyPr vert="horz" wrap="square" lIns="92374" tIns="46187" rIns="92374" bIns="46187" numCol="1" anchor="t" anchorCtr="0" compatLnSpc="1">
            <a:prstTxWarp prst="textNoShape">
              <a:avLst/>
            </a:prstTxWarp>
          </a:bodyPr>
          <a:lstStyle>
            <a:lvl1pPr defTabSz="922991">
              <a:defRPr sz="1200"/>
            </a:lvl1pPr>
          </a:lstStyle>
          <a:p>
            <a:pPr>
              <a:defRPr/>
            </a:pPr>
            <a:endParaRPr lang="en-US"/>
          </a:p>
        </p:txBody>
      </p:sp>
      <p:sp>
        <p:nvSpPr>
          <p:cNvPr id="106499" name="Rectangle 3"/>
          <p:cNvSpPr>
            <a:spLocks noGrp="1" noChangeArrowheads="1"/>
          </p:cNvSpPr>
          <p:nvPr>
            <p:ph type="dt" sz="quarter" idx="1"/>
          </p:nvPr>
        </p:nvSpPr>
        <p:spPr bwMode="auto">
          <a:xfrm>
            <a:off x="3929064" y="2"/>
            <a:ext cx="3005137" cy="461009"/>
          </a:xfrm>
          <a:prstGeom prst="rect">
            <a:avLst/>
          </a:prstGeom>
          <a:noFill/>
          <a:ln w="9525">
            <a:noFill/>
            <a:miter lim="800000"/>
            <a:headEnd/>
            <a:tailEnd/>
          </a:ln>
          <a:effectLst/>
        </p:spPr>
        <p:txBody>
          <a:bodyPr vert="horz" wrap="square" lIns="92374" tIns="46187" rIns="92374" bIns="46187" numCol="1" anchor="t" anchorCtr="0" compatLnSpc="1">
            <a:prstTxWarp prst="textNoShape">
              <a:avLst/>
            </a:prstTxWarp>
          </a:bodyPr>
          <a:lstStyle>
            <a:lvl1pPr algn="r" defTabSz="922991">
              <a:defRPr sz="1200"/>
            </a:lvl1pPr>
          </a:lstStyle>
          <a:p>
            <a:pPr>
              <a:defRPr/>
            </a:pPr>
            <a:endParaRPr lang="en-US"/>
          </a:p>
        </p:txBody>
      </p:sp>
      <p:sp>
        <p:nvSpPr>
          <p:cNvPr id="106500" name="Rectangle 4"/>
          <p:cNvSpPr>
            <a:spLocks noGrp="1" noChangeArrowheads="1"/>
          </p:cNvSpPr>
          <p:nvPr>
            <p:ph type="ftr" sz="quarter" idx="2"/>
          </p:nvPr>
        </p:nvSpPr>
        <p:spPr bwMode="auto">
          <a:xfrm>
            <a:off x="1" y="8771892"/>
            <a:ext cx="3005138" cy="461009"/>
          </a:xfrm>
          <a:prstGeom prst="rect">
            <a:avLst/>
          </a:prstGeom>
          <a:noFill/>
          <a:ln w="9525">
            <a:noFill/>
            <a:miter lim="800000"/>
            <a:headEnd/>
            <a:tailEnd/>
          </a:ln>
          <a:effectLst/>
        </p:spPr>
        <p:txBody>
          <a:bodyPr vert="horz" wrap="square" lIns="92374" tIns="46187" rIns="92374" bIns="46187" numCol="1" anchor="b" anchorCtr="0" compatLnSpc="1">
            <a:prstTxWarp prst="textNoShape">
              <a:avLst/>
            </a:prstTxWarp>
          </a:bodyPr>
          <a:lstStyle>
            <a:lvl1pPr defTabSz="922991">
              <a:defRPr sz="1200"/>
            </a:lvl1pPr>
          </a:lstStyle>
          <a:p>
            <a:pPr>
              <a:defRPr/>
            </a:pPr>
            <a:endParaRPr lang="en-US"/>
          </a:p>
        </p:txBody>
      </p:sp>
      <p:sp>
        <p:nvSpPr>
          <p:cNvPr id="106501" name="Rectangle 5"/>
          <p:cNvSpPr>
            <a:spLocks noGrp="1" noChangeArrowheads="1"/>
          </p:cNvSpPr>
          <p:nvPr>
            <p:ph type="sldNum" sz="quarter" idx="3"/>
          </p:nvPr>
        </p:nvSpPr>
        <p:spPr bwMode="auto">
          <a:xfrm>
            <a:off x="3929064" y="8771892"/>
            <a:ext cx="3005137" cy="461009"/>
          </a:xfrm>
          <a:prstGeom prst="rect">
            <a:avLst/>
          </a:prstGeom>
          <a:noFill/>
          <a:ln w="9525">
            <a:noFill/>
            <a:miter lim="800000"/>
            <a:headEnd/>
            <a:tailEnd/>
          </a:ln>
          <a:effectLst/>
        </p:spPr>
        <p:txBody>
          <a:bodyPr vert="horz" wrap="square" lIns="92374" tIns="46187" rIns="92374" bIns="46187" numCol="1" anchor="b" anchorCtr="0" compatLnSpc="1">
            <a:prstTxWarp prst="textNoShape">
              <a:avLst/>
            </a:prstTxWarp>
          </a:bodyPr>
          <a:lstStyle>
            <a:lvl1pPr algn="r" defTabSz="922991">
              <a:defRPr sz="1200"/>
            </a:lvl1pPr>
          </a:lstStyle>
          <a:p>
            <a:pPr>
              <a:defRPr/>
            </a:pPr>
            <a:fld id="{350FE77D-9F3B-44C3-81EE-FB931B2549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 y="2"/>
            <a:ext cx="3005138" cy="461009"/>
          </a:xfrm>
          <a:prstGeom prst="rect">
            <a:avLst/>
          </a:prstGeom>
          <a:noFill/>
          <a:ln w="9525">
            <a:noFill/>
            <a:miter lim="800000"/>
            <a:headEnd/>
            <a:tailEnd/>
          </a:ln>
          <a:effectLst/>
        </p:spPr>
        <p:txBody>
          <a:bodyPr vert="horz" wrap="square" lIns="92374" tIns="46187" rIns="92374" bIns="46187" numCol="1" anchor="t" anchorCtr="0" compatLnSpc="1">
            <a:prstTxWarp prst="textNoShape">
              <a:avLst/>
            </a:prstTxWarp>
          </a:bodyPr>
          <a:lstStyle>
            <a:lvl1pPr defTabSz="922991">
              <a:defRPr sz="1200"/>
            </a:lvl1pPr>
          </a:lstStyle>
          <a:p>
            <a:pPr>
              <a:defRPr/>
            </a:pPr>
            <a:endParaRPr lang="en-US"/>
          </a:p>
        </p:txBody>
      </p:sp>
      <p:sp>
        <p:nvSpPr>
          <p:cNvPr id="90115" name="Rectangle 3"/>
          <p:cNvSpPr>
            <a:spLocks noGrp="1" noChangeArrowheads="1"/>
          </p:cNvSpPr>
          <p:nvPr>
            <p:ph type="dt" idx="1"/>
          </p:nvPr>
        </p:nvSpPr>
        <p:spPr bwMode="auto">
          <a:xfrm>
            <a:off x="3929064" y="2"/>
            <a:ext cx="3005137" cy="461009"/>
          </a:xfrm>
          <a:prstGeom prst="rect">
            <a:avLst/>
          </a:prstGeom>
          <a:noFill/>
          <a:ln w="9525">
            <a:noFill/>
            <a:miter lim="800000"/>
            <a:headEnd/>
            <a:tailEnd/>
          </a:ln>
          <a:effectLst/>
        </p:spPr>
        <p:txBody>
          <a:bodyPr vert="horz" wrap="square" lIns="92374" tIns="46187" rIns="92374" bIns="46187" numCol="1" anchor="t" anchorCtr="0" compatLnSpc="1">
            <a:prstTxWarp prst="textNoShape">
              <a:avLst/>
            </a:prstTxWarp>
          </a:bodyPr>
          <a:lstStyle>
            <a:lvl1pPr algn="r" defTabSz="922991">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923926" y="4385947"/>
            <a:ext cx="5086350" cy="4153851"/>
          </a:xfrm>
          <a:prstGeom prst="rect">
            <a:avLst/>
          </a:prstGeom>
          <a:noFill/>
          <a:ln w="9525">
            <a:noFill/>
            <a:miter lim="800000"/>
            <a:headEnd/>
            <a:tailEnd/>
          </a:ln>
          <a:effectLst/>
        </p:spPr>
        <p:txBody>
          <a:bodyPr vert="horz" wrap="square" lIns="92374" tIns="46187" rIns="92374" bIns="461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0118" name="Rectangle 6"/>
          <p:cNvSpPr>
            <a:spLocks noGrp="1" noChangeArrowheads="1"/>
          </p:cNvSpPr>
          <p:nvPr>
            <p:ph type="ftr" sz="quarter" idx="4"/>
          </p:nvPr>
        </p:nvSpPr>
        <p:spPr bwMode="auto">
          <a:xfrm>
            <a:off x="1" y="8771892"/>
            <a:ext cx="3005138" cy="461009"/>
          </a:xfrm>
          <a:prstGeom prst="rect">
            <a:avLst/>
          </a:prstGeom>
          <a:noFill/>
          <a:ln w="9525">
            <a:noFill/>
            <a:miter lim="800000"/>
            <a:headEnd/>
            <a:tailEnd/>
          </a:ln>
          <a:effectLst/>
        </p:spPr>
        <p:txBody>
          <a:bodyPr vert="horz" wrap="square" lIns="92374" tIns="46187" rIns="92374" bIns="46187" numCol="1" anchor="b" anchorCtr="0" compatLnSpc="1">
            <a:prstTxWarp prst="textNoShape">
              <a:avLst/>
            </a:prstTxWarp>
          </a:bodyPr>
          <a:lstStyle>
            <a:lvl1pPr defTabSz="922991">
              <a:defRPr sz="1200"/>
            </a:lvl1pPr>
          </a:lstStyle>
          <a:p>
            <a:pPr>
              <a:defRPr/>
            </a:pPr>
            <a:endParaRPr lang="en-US"/>
          </a:p>
        </p:txBody>
      </p:sp>
      <p:sp>
        <p:nvSpPr>
          <p:cNvPr id="90119" name="Rectangle 7"/>
          <p:cNvSpPr>
            <a:spLocks noGrp="1" noChangeArrowheads="1"/>
          </p:cNvSpPr>
          <p:nvPr>
            <p:ph type="sldNum" sz="quarter" idx="5"/>
          </p:nvPr>
        </p:nvSpPr>
        <p:spPr bwMode="auto">
          <a:xfrm>
            <a:off x="3929064" y="8771892"/>
            <a:ext cx="3005137" cy="461009"/>
          </a:xfrm>
          <a:prstGeom prst="rect">
            <a:avLst/>
          </a:prstGeom>
          <a:noFill/>
          <a:ln w="9525">
            <a:noFill/>
            <a:miter lim="800000"/>
            <a:headEnd/>
            <a:tailEnd/>
          </a:ln>
          <a:effectLst/>
        </p:spPr>
        <p:txBody>
          <a:bodyPr vert="horz" wrap="square" lIns="92374" tIns="46187" rIns="92374" bIns="46187" numCol="1" anchor="b" anchorCtr="0" compatLnSpc="1">
            <a:prstTxWarp prst="textNoShape">
              <a:avLst/>
            </a:prstTxWarp>
          </a:bodyPr>
          <a:lstStyle>
            <a:lvl1pPr algn="r" defTabSz="922991">
              <a:defRPr sz="1200"/>
            </a:lvl1pPr>
          </a:lstStyle>
          <a:p>
            <a:pPr>
              <a:defRPr/>
            </a:pPr>
            <a:fld id="{36480F43-58B2-472B-BF15-3C9AE0DA59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450">
              <a:defRPr/>
            </a:pPr>
            <a:r>
              <a:rPr lang="en-US" dirty="0"/>
              <a:t>Front </a:t>
            </a:r>
            <a:r>
              <a:rPr lang="en-US"/>
              <a:t>Cover Slide</a:t>
            </a:r>
            <a:endParaRPr lang="en-US"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r>
              <a:rPr lang="en-US" dirty="0"/>
              <a:t>A mock min</a:t>
            </a:r>
            <a:r>
              <a:rPr lang="en-US" baseline="0" dirty="0"/>
              <a:t>i call center was set-up in our Lyman Training Center that not only provides VR Consumers with helpful skills, but provides a pipeline of talent to BPO American and other companies in the area who are in need of Customer Service representatives.</a:t>
            </a:r>
          </a:p>
          <a:p>
            <a:endParaRPr lang="en-US" baseline="0" dirty="0"/>
          </a:p>
          <a:p>
            <a:pPr marL="172427" indent="-172427">
              <a:buFont typeface="Arial" panose="020B0604020202020204" pitchFamily="34" charset="0"/>
              <a:buChar char="•"/>
            </a:pPr>
            <a:r>
              <a:rPr lang="en-US" baseline="0" dirty="0"/>
              <a:t>Before they enter the call-center training, we determine the level of preparation that may be needed.  If an individual has very little prior customer service training or experience, we provide basic computer skills, soft-skills, and customer service training in-house through our Business Applications Plus program.  </a:t>
            </a:r>
          </a:p>
          <a:p>
            <a:endParaRPr lang="en-US" baseline="0" dirty="0"/>
          </a:p>
          <a:p>
            <a:pPr marL="172427" indent="-172427">
              <a:buFont typeface="Arial" panose="020B0604020202020204" pitchFamily="34" charset="0"/>
              <a:buChar char="•"/>
            </a:pPr>
            <a:r>
              <a:rPr lang="en-US" baseline="0" dirty="0"/>
              <a:t>Some individuals with previous call center training or experience can enter directly into the hands-on call center portion of training.</a:t>
            </a:r>
          </a:p>
          <a:p>
            <a:endParaRPr lang="en-US"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10</a:t>
            </a:fld>
            <a:endParaRPr lang="en-US"/>
          </a:p>
        </p:txBody>
      </p:sp>
    </p:spTree>
    <p:extLst>
      <p:ext uri="{BB962C8B-B14F-4D97-AF65-F5344CB8AC3E}">
        <p14:creationId xmlns:p14="http://schemas.microsoft.com/office/powerpoint/2010/main" val="347786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marR="0" lvl="0" indent="-17242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When in the hands-on call center portion of the program, they are trained first on mock calls from trainers calling in from BPO American and then “real calls” are slowly mixed in.</a:t>
            </a:r>
          </a:p>
          <a:p>
            <a:pPr marL="172427" marR="0" lvl="0" indent="-17242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When the trainers feel the trainees are ready they begin receiving mostly live incoming calls which vary depending on the needs of the company.  </a:t>
            </a:r>
          </a:p>
          <a:p>
            <a:pPr marL="172427" marR="0" lvl="0" indent="-17242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Consumers receive calls to make reservations, pay traffic tickets, and relay messages to medical offices.</a:t>
            </a:r>
          </a:p>
          <a:p>
            <a:pPr marL="172427" marR="0" lvl="0" indent="-17242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As training advances, the trainees variety of calls and volume increases.</a:t>
            </a:r>
          </a:p>
          <a:p>
            <a:pPr marL="172427" marR="0" lvl="0" indent="-17242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The program is very individualized based on consumer’s progress and needs, so there is no set amount of time, but typically training averages 8 -16 weeks.</a:t>
            </a:r>
          </a:p>
          <a:p>
            <a:pPr marL="172427" marR="0" lvl="0" indent="-17242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When BPO has opportunities available or openings with other companies are identified and the trainee has proven successful, an interview will be scheduled.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Arial" charset="0"/>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11</a:t>
            </a:fld>
            <a:endParaRPr lang="en-US"/>
          </a:p>
        </p:txBody>
      </p:sp>
    </p:spTree>
    <p:extLst>
      <p:ext uri="{BB962C8B-B14F-4D97-AF65-F5344CB8AC3E}">
        <p14:creationId xmlns:p14="http://schemas.microsoft.com/office/powerpoint/2010/main" val="208947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to the most important part, Success!</a:t>
            </a:r>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12</a:t>
            </a:fld>
            <a:endParaRPr lang="en-US"/>
          </a:p>
        </p:txBody>
      </p:sp>
    </p:spTree>
    <p:extLst>
      <p:ext uri="{BB962C8B-B14F-4D97-AF65-F5344CB8AC3E}">
        <p14:creationId xmlns:p14="http://schemas.microsoft.com/office/powerpoint/2010/main" val="322986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172427" marR="0" lvl="0" indent="-172427" algn="l" defTabSz="90545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The training initiative has been very successful.</a:t>
            </a:r>
          </a:p>
          <a:p>
            <a:pPr marL="172427" marR="0" lvl="0" indent="-172427" algn="l" defTabSz="90545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As you can see here, we have had a few that did not complete the program, mostly due to disability related issues, but for the most part we have had great success with the customized training initiative.</a:t>
            </a:r>
          </a:p>
          <a:p>
            <a:pPr marL="172427" marR="0" lvl="0" indent="-172427" algn="l" defTabSz="90545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Since fall 2017 when the initiative began we have had 10 VR consumers that have entered into Customer Service jobs providing them with excellent career opportunities and filling the needs of industry in the upstate region of our state. </a:t>
            </a:r>
          </a:p>
          <a:p>
            <a:pPr marL="172427" marR="0" lvl="0" indent="-172427" algn="l" defTabSz="90545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Overall, the partnership provides a talent pipeline for customer service positions to meet this industry’s needs, and provides VR consumers with good paying jobs and benefits.</a:t>
            </a:r>
          </a:p>
          <a:p>
            <a:pPr marL="172427" marR="0" lvl="0" indent="-172427" algn="l" defTabSz="90545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We are excited to hopefully see this program grow and lead to many more successes.</a:t>
            </a:r>
          </a:p>
          <a:p>
            <a:pPr marL="0" indent="0" defTabSz="905450">
              <a:buFont typeface="Arial" panose="020B0604020202020204" pitchFamily="34" charset="0"/>
              <a:buNone/>
              <a:defRPr/>
            </a:pPr>
            <a:endParaRPr lang="en-US" dirty="0"/>
          </a:p>
          <a:p>
            <a:pPr marL="172427" indent="-172427" defTabSz="905450">
              <a:buFont typeface="Arial" panose="020B0604020202020204" pitchFamily="34" charset="0"/>
              <a:buChar char="•"/>
              <a:defRPr/>
            </a:pPr>
            <a:endParaRPr lang="en-US" dirty="0"/>
          </a:p>
          <a:p>
            <a:pPr marL="172427" indent="-172427" defTabSz="905450">
              <a:buFont typeface="Arial" panose="020B0604020202020204" pitchFamily="34" charset="0"/>
              <a:buChar char="•"/>
              <a:defRPr/>
            </a:pPr>
            <a:endParaRPr lang="en-US" dirty="0"/>
          </a:p>
        </p:txBody>
      </p:sp>
      <p:sp>
        <p:nvSpPr>
          <p:cNvPr id="28676" name="Slide Number Placeholder 3"/>
          <p:cNvSpPr>
            <a:spLocks noGrp="1"/>
          </p:cNvSpPr>
          <p:nvPr>
            <p:ph type="sldNum" sz="quarter" idx="5"/>
          </p:nvPr>
        </p:nvSpPr>
        <p:spPr>
          <a:noFill/>
        </p:spPr>
        <p:txBody>
          <a:bodyPr/>
          <a:lstStyle/>
          <a:p>
            <a:fld id="{148E8D19-1C2F-403C-B37A-0AB36CDDFBA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14</a:t>
            </a:fld>
            <a:endParaRPr lang="en-US"/>
          </a:p>
        </p:txBody>
      </p:sp>
    </p:spTree>
    <p:extLst>
      <p:ext uri="{BB962C8B-B14F-4D97-AF65-F5344CB8AC3E}">
        <p14:creationId xmlns:p14="http://schemas.microsoft.com/office/powerpoint/2010/main" val="384095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450">
              <a:defRPr/>
            </a:pPr>
            <a:r>
              <a:rPr lang="en-US" baseline="0" dirty="0"/>
              <a:t>Thank you! Are there any questions?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Today</a:t>
            </a:r>
            <a:r>
              <a:rPr lang="en-US" baseline="0" dirty="0"/>
              <a:t> we are going to discuss how a system change led to a customized training initiative and provided opportunities for VR consumers.</a:t>
            </a:r>
            <a:endParaRPr lang="en-US"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in detail how WIOA strengthened</a:t>
            </a:r>
            <a:r>
              <a:rPr lang="en-US" baseline="0" dirty="0"/>
              <a:t> our alignment with partners and led to us becoming part of the sector strategies approach.  </a:t>
            </a:r>
          </a:p>
          <a:p>
            <a:endParaRPr lang="en-US" baseline="0" dirty="0"/>
          </a:p>
          <a:p>
            <a:r>
              <a:rPr lang="en-US" baseline="0" dirty="0"/>
              <a:t>We will also talk about how being part of this new approach to workforce development led to a customized training initiative that has resulted in successful employment for VR consumers.</a:t>
            </a:r>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4</a:t>
            </a:fld>
            <a:endParaRPr lang="en-US"/>
          </a:p>
        </p:txBody>
      </p:sp>
    </p:spTree>
    <p:extLst>
      <p:ext uri="{BB962C8B-B14F-4D97-AF65-F5344CB8AC3E}">
        <p14:creationId xmlns:p14="http://schemas.microsoft.com/office/powerpoint/2010/main" val="310310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marL="172427" indent="-172427" eaLnBrk="1" hangingPunct="1">
              <a:buFont typeface="Arial" panose="020B0604020202020204" pitchFamily="34" charset="0"/>
              <a:buChar char="•"/>
            </a:pPr>
            <a:r>
              <a:rPr lang="en-US" dirty="0"/>
              <a:t>First,  let me provide you with a little background on how this change occurred.  As you all know the Workforce</a:t>
            </a:r>
            <a:r>
              <a:rPr lang="en-US" baseline="0" dirty="0"/>
              <a:t> Innovation and Opportunity Act increases collaboration between workforce development partners to ensure partners provide coordinated and complementary services allowing job seekers to more easily acquire the skills, training and credentials needed to meet employer requirements. </a:t>
            </a:r>
          </a:p>
          <a:p>
            <a:pPr marL="172427" indent="-172427" eaLnBrk="1" hangingPunct="1">
              <a:buFont typeface="Arial" panose="020B0604020202020204" pitchFamily="34" charset="0"/>
              <a:buChar char="•"/>
            </a:pPr>
            <a:endParaRPr lang="en-US" baseline="0" dirty="0"/>
          </a:p>
          <a:p>
            <a:pPr marL="172427" indent="-172427" eaLnBrk="1" hangingPunct="1">
              <a:buFont typeface="Arial" panose="020B0604020202020204" pitchFamily="34" charset="0"/>
              <a:buChar char="•"/>
            </a:pPr>
            <a:r>
              <a:rPr lang="en-US" baseline="0" dirty="0"/>
              <a:t>This emphasize on collaboration allowed us to be part of the Sector Strategies approach which encourages partners to work more closely together to meet the needs of industry.</a:t>
            </a:r>
          </a:p>
          <a:p>
            <a:pPr eaLnBrk="1" hangingPunct="1"/>
            <a:endParaRPr lang="en-US" baseline="0" dirty="0"/>
          </a:p>
          <a:p>
            <a:pPr marL="172427" indent="-172427" eaLnBrk="1" hangingPunct="1">
              <a:buFont typeface="Arial" panose="020B0604020202020204" pitchFamily="34" charset="0"/>
              <a:buChar char="•"/>
            </a:pPr>
            <a:r>
              <a:rPr lang="en-US" baseline="0" dirty="0"/>
              <a:t>As part of Sector Strategies, the state was divided into four regions with a VR representative on each team.  The goal of these teams was to identify growing industry in each region so that we could pull together resources from all partners in order to develop an expanded pipeline of talent to better meet employer’s needs.</a:t>
            </a:r>
          </a:p>
          <a:p>
            <a:pPr marL="172427" indent="-172427" eaLnBrk="1" hangingPunct="1">
              <a:buFont typeface="Arial" panose="020B0604020202020204" pitchFamily="34" charset="0"/>
              <a:buChar char="•"/>
            </a:pPr>
            <a:endParaRPr lang="en-US" baseline="0" dirty="0"/>
          </a:p>
          <a:p>
            <a:pPr marL="172427" indent="-172427" eaLnBrk="1" hangingPunct="1">
              <a:buFont typeface="Arial" panose="020B0604020202020204" pitchFamily="34" charset="0"/>
              <a:buChar char="•"/>
            </a:pPr>
            <a:endParaRPr lang="en-US" baseline="0" dirty="0"/>
          </a:p>
          <a:p>
            <a:pPr eaLnBrk="1" hangingPunct="1"/>
            <a:endParaRPr lang="en-US" dirty="0"/>
          </a:p>
        </p:txBody>
      </p:sp>
      <p:sp>
        <p:nvSpPr>
          <p:cNvPr id="23556" name="Slide Number Placeholder 3"/>
          <p:cNvSpPr>
            <a:spLocks noGrp="1"/>
          </p:cNvSpPr>
          <p:nvPr>
            <p:ph type="sldNum" sz="quarter" idx="5"/>
          </p:nvPr>
        </p:nvSpPr>
        <p:spPr>
          <a:noFill/>
        </p:spPr>
        <p:txBody>
          <a:bodyPr/>
          <a:lstStyle/>
          <a:p>
            <a:fld id="{BF770569-AF19-4AA6-A890-326BA385074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a diagram that explains how</a:t>
            </a:r>
            <a:r>
              <a:rPr lang="en-US" baseline="0" dirty="0"/>
              <a:t> </a:t>
            </a:r>
            <a:r>
              <a:rPr lang="en-US" dirty="0"/>
              <a:t>the Sector Strategies approach</a:t>
            </a:r>
            <a:r>
              <a:rPr lang="en-US" baseline="0" dirty="0"/>
              <a:t> shifted our focus.  Sector strategies emphasizes expanding workforce partners to also include businesses.  </a:t>
            </a:r>
          </a:p>
          <a:p>
            <a:endParaRPr lang="en-US" baseline="0" dirty="0"/>
          </a:p>
          <a:p>
            <a:r>
              <a:rPr lang="en-US" baseline="0" dirty="0"/>
              <a:t>This means we now also see employers as partners who help us design our services to meet industry needs.  </a:t>
            </a:r>
          </a:p>
          <a:p>
            <a:endParaRPr lang="en-US" baseline="0" dirty="0"/>
          </a:p>
          <a:p>
            <a:r>
              <a:rPr lang="en-US" baseline="0" dirty="0"/>
              <a:t>While we will remain focused on providing quality individualized services to VR consumers, we have increased our efforts to collaborate with our workforce and business partners to  provide an expanded and steady talent pipeline to create industry-wide solutions.</a:t>
            </a:r>
            <a:endParaRPr lang="en-US"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6</a:t>
            </a:fld>
            <a:endParaRPr lang="en-US"/>
          </a:p>
        </p:txBody>
      </p:sp>
    </p:spTree>
    <p:extLst>
      <p:ext uri="{BB962C8B-B14F-4D97-AF65-F5344CB8AC3E}">
        <p14:creationId xmlns:p14="http://schemas.microsoft.com/office/powerpoint/2010/main" val="205940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7</a:t>
            </a:fld>
            <a:endParaRPr lang="en-US"/>
          </a:p>
        </p:txBody>
      </p:sp>
    </p:spTree>
    <p:extLst>
      <p:ext uri="{BB962C8B-B14F-4D97-AF65-F5344CB8AC3E}">
        <p14:creationId xmlns:p14="http://schemas.microsoft.com/office/powerpoint/2010/main" val="201737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eaLnBrk="1" hangingPunct="1">
              <a:buFont typeface="Arial" panose="020B0604020202020204" pitchFamily="34" charset="0"/>
              <a:buChar char="•"/>
            </a:pPr>
            <a:r>
              <a:rPr lang="en-US" baseline="0" dirty="0"/>
              <a:t>By understanding that an employer’s time is valuable, a sector strategy approach was taken in making a change from holding job fairs to the use of talent fairs.  </a:t>
            </a:r>
          </a:p>
          <a:p>
            <a:pPr eaLnBrk="1" hangingPunct="1"/>
            <a:endParaRPr lang="en-US" baseline="0" dirty="0"/>
          </a:p>
          <a:p>
            <a:pPr marL="172427" indent="-172427" eaLnBrk="1" hangingPunct="1">
              <a:buFont typeface="Arial" panose="020B0604020202020204" pitchFamily="34" charset="0"/>
              <a:buChar char="•"/>
            </a:pPr>
            <a:r>
              <a:rPr lang="en-US" baseline="0" dirty="0"/>
              <a:t>To better explain what we mean by talent fairs, I will share an example. In this particular example, we wanted to focus on one of the in-demand sectors in the Upstate region, which was Business Services.  With our Business Applications Plus training that prepares consumers for careers in customer service and office support, including Business Communications, we felt we could provide well-prepared candidates to increase the pipeline of talent for that industry.  </a:t>
            </a:r>
          </a:p>
          <a:p>
            <a:pPr marL="172427" indent="-172427" eaLnBrk="1" hangingPunct="1">
              <a:buFont typeface="Arial" panose="020B0604020202020204" pitchFamily="34" charset="0"/>
              <a:buChar char="•"/>
            </a:pPr>
            <a:endParaRPr lang="en-US" baseline="0" dirty="0"/>
          </a:p>
          <a:p>
            <a:pPr marL="172427" indent="-172427" eaLnBrk="1" hangingPunct="1">
              <a:buFont typeface="Arial" panose="020B0604020202020204" pitchFamily="34" charset="0"/>
              <a:buChar char="•"/>
            </a:pPr>
            <a:r>
              <a:rPr lang="en-US" baseline="0" dirty="0"/>
              <a:t>So the Talent Fair focused on having employers attend from the Business Services Industry and having VR Consumers attend with Vocational Objectives and training that matched that industry.</a:t>
            </a:r>
          </a:p>
          <a:p>
            <a:pPr eaLnBrk="1" hangingPunct="1"/>
            <a:endParaRPr lang="en-US" baseline="0" dirty="0"/>
          </a:p>
          <a:p>
            <a:pPr marL="172427" indent="-172427" eaLnBrk="1" hangingPunct="1">
              <a:buFont typeface="Arial" panose="020B0604020202020204" pitchFamily="34" charset="0"/>
              <a:buChar char="•"/>
            </a:pPr>
            <a:r>
              <a:rPr lang="en-US" baseline="0" dirty="0"/>
              <a:t>One business in attendance, BPO American (a local call center) was extremely impressed with several qualified candidates presented to them at the Fair.  In this streamlined, more focused approach, they were also able to share, in detail, their needs for additional individuals with customer service training/experience. </a:t>
            </a:r>
          </a:p>
          <a:p>
            <a:pPr eaLnBrk="1" hangingPunct="1"/>
            <a:endParaRPr lang="en-US" baseline="0" dirty="0"/>
          </a:p>
          <a:p>
            <a:pPr marL="172427" indent="-172427" eaLnBrk="1" hangingPunct="1">
              <a:buFont typeface="Arial" panose="020B0604020202020204" pitchFamily="34" charset="0"/>
              <a:buChar char="•"/>
            </a:pPr>
            <a:r>
              <a:rPr lang="en-US" baseline="0" dirty="0"/>
              <a:t>As a result we were able to develop a partnership that led to a customized training initiative.  </a:t>
            </a:r>
          </a:p>
          <a:p>
            <a:endParaRPr lang="en-US"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8</a:t>
            </a:fld>
            <a:endParaRPr lang="en-US"/>
          </a:p>
        </p:txBody>
      </p:sp>
    </p:spTree>
    <p:extLst>
      <p:ext uri="{BB962C8B-B14F-4D97-AF65-F5344CB8AC3E}">
        <p14:creationId xmlns:p14="http://schemas.microsoft.com/office/powerpoint/2010/main" val="187033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the customized training that resulted from the Talent Fair</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36480F43-58B2-472B-BF15-3C9AE0DA596B}" type="slidenum">
              <a:rPr lang="en-US" smtClean="0"/>
              <a:pPr>
                <a:defRPr/>
              </a:pPr>
              <a:t>9</a:t>
            </a:fld>
            <a:endParaRPr lang="en-US"/>
          </a:p>
        </p:txBody>
      </p:sp>
    </p:spTree>
    <p:extLst>
      <p:ext uri="{BB962C8B-B14F-4D97-AF65-F5344CB8AC3E}">
        <p14:creationId xmlns:p14="http://schemas.microsoft.com/office/powerpoint/2010/main" val="690869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9" name="Picture 8" descr="Z:\Public-Info\SCVRD\ADMINISTRATION\0412 - Public Information\Branding\Presentations\Files\cover.png"/>
          <p:cNvPicPr>
            <a:picLocks noChangeAspect="1" noChangeArrowheads="1"/>
          </p:cNvPicPr>
          <p:nvPr userDrawn="1"/>
        </p:nvPicPr>
        <p:blipFill>
          <a:blip r:embed="rId2" cstate="print"/>
          <a:srcRect/>
          <a:stretch>
            <a:fillRect/>
          </a:stretch>
        </p:blipFill>
        <p:spPr bwMode="auto">
          <a:xfrm>
            <a:off x="-64079" y="-457200"/>
            <a:ext cx="9272158" cy="7315200"/>
          </a:xfrm>
          <a:prstGeom prst="rect">
            <a:avLst/>
          </a:prstGeom>
          <a:noFill/>
        </p:spPr>
      </p:pic>
      <p:sp>
        <p:nvSpPr>
          <p:cNvPr id="10" name="TextBox 9"/>
          <p:cNvSpPr txBox="1"/>
          <p:nvPr userDrawn="1"/>
        </p:nvSpPr>
        <p:spPr>
          <a:xfrm>
            <a:off x="1828800" y="6229290"/>
            <a:ext cx="1380506" cy="400110"/>
          </a:xfrm>
          <a:prstGeom prst="rect">
            <a:avLst/>
          </a:prstGeom>
          <a:noFill/>
        </p:spPr>
        <p:txBody>
          <a:bodyPr wrap="none" rtlCol="0">
            <a:spAutoFit/>
          </a:bodyPr>
          <a:lstStyle/>
          <a:p>
            <a:r>
              <a:rPr lang="en-US" sz="2000" dirty="0">
                <a:solidFill>
                  <a:srgbClr val="F5C400"/>
                </a:solidFill>
              </a:rPr>
              <a:t>scvrd.net</a:t>
            </a:r>
          </a:p>
        </p:txBody>
      </p:sp>
    </p:spTree>
  </p:cSld>
  <p:clrMapOvr>
    <a:masterClrMapping/>
  </p:clrMapOvr>
  <p:transition spd="med">
    <p:fade/>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hasCustomPrompt="1"/>
          </p:nvPr>
        </p:nvSpPr>
        <p:spPr>
          <a:xfrm>
            <a:off x="732632" y="2438400"/>
            <a:ext cx="7678737" cy="769441"/>
          </a:xfrm>
        </p:spPr>
        <p:txBody>
          <a:bodyPr anchor="t"/>
          <a:lstStyle>
            <a:lvl1pPr algn="ctr">
              <a:defRPr>
                <a:effectLst>
                  <a:outerShdw blurRad="50800" dist="38100" dir="2700000" algn="tl" rotWithShape="0">
                    <a:prstClr val="black">
                      <a:alpha val="40000"/>
                    </a:prstClr>
                  </a:outerShdw>
                </a:effectLst>
              </a:defRPr>
            </a:lvl1pPr>
          </a:lstStyle>
          <a:p>
            <a:r>
              <a:rPr lang="en-US" dirty="0"/>
              <a:t>presentation title</a:t>
            </a:r>
          </a:p>
        </p:txBody>
      </p:sp>
      <p:sp>
        <p:nvSpPr>
          <p:cNvPr id="69" name="Date Placeholder 68"/>
          <p:cNvSpPr>
            <a:spLocks noGrp="1" noChangeArrowheads="1"/>
          </p:cNvSpPr>
          <p:nvPr>
            <p:ph type="dt" sz="quarter" idx="10"/>
          </p:nvPr>
        </p:nvSpPr>
        <p:spPr>
          <a:xfrm>
            <a:off x="1866900" y="5410200"/>
            <a:ext cx="5410200" cy="533400"/>
          </a:xfrm>
          <a:prstGeom prst="rect">
            <a:avLst/>
          </a:prstGeom>
        </p:spPr>
        <p:txBody>
          <a:bodyPr/>
          <a:lstStyle>
            <a:lvl1pPr algn="ctr">
              <a:defRPr sz="1800">
                <a:solidFill>
                  <a:srgbClr val="000000"/>
                </a:solidFill>
                <a:effectLst/>
                <a:latin typeface="Franklin Gothic Book" pitchFamily="34" charset="0"/>
              </a:defRPr>
            </a:lvl1pPr>
          </a:lstStyle>
          <a:p>
            <a:pPr>
              <a:defRPr/>
            </a:pPr>
            <a:fld id="{F327CFE7-A30E-4844-90CA-FC9DFB6C774C}" type="datetime2">
              <a:rPr lang="en-US" smtClean="0"/>
              <a:pPr>
                <a:defRPr/>
              </a:pPr>
              <a:t>Tuesday, August 7, 2018</a:t>
            </a:fld>
            <a:endParaRPr lang="en-US" dirty="0"/>
          </a:p>
        </p:txBody>
      </p:sp>
      <p:sp>
        <p:nvSpPr>
          <p:cNvPr id="13" name="Text Placeholder 12"/>
          <p:cNvSpPr>
            <a:spLocks noGrp="1"/>
          </p:cNvSpPr>
          <p:nvPr>
            <p:ph type="body" sz="quarter" idx="11" hasCustomPrompt="1"/>
          </p:nvPr>
        </p:nvSpPr>
        <p:spPr>
          <a:xfrm>
            <a:off x="1447800" y="4876800"/>
            <a:ext cx="6248400" cy="533400"/>
          </a:xfrm>
        </p:spPr>
        <p:txBody>
          <a:bodyPr/>
          <a:lstStyle>
            <a:lvl1pPr algn="ctr">
              <a:buNone/>
              <a:defRPr sz="2400" baseline="0">
                <a:solidFill>
                  <a:srgbClr val="000000"/>
                </a:solidFill>
                <a:effectLst/>
                <a:latin typeface="Franklin Gothic Book" pitchFamily="34" charset="0"/>
              </a:defRPr>
            </a:lvl1pPr>
          </a:lstStyle>
          <a:p>
            <a:pPr lvl="0"/>
            <a:r>
              <a:rPr lang="en-US" dirty="0"/>
              <a:t>Presented by: (your name)</a:t>
            </a:r>
          </a:p>
        </p:txBody>
      </p:sp>
      <p:sp>
        <p:nvSpPr>
          <p:cNvPr id="5" name="Flowchart: Document 4"/>
          <p:cNvSpPr/>
          <p:nvPr userDrawn="1"/>
        </p:nvSpPr>
        <p:spPr bwMode="auto">
          <a:xfrm>
            <a:off x="-304800" y="-2514600"/>
            <a:ext cx="9906000" cy="3429000"/>
          </a:xfrm>
          <a:prstGeom prst="flowChartDocument">
            <a:avLst/>
          </a:prstGeom>
          <a:solidFill>
            <a:srgbClr val="00783E"/>
          </a:solidFill>
          <a:ln w="9525"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6" name="Picture 2" descr="Z:\Public-Info\SCVRD\ADMINISTRATION\0412 - Public Information\Branding\Presentations\Files\VR Logo with letters and tagline_white letters.png"/>
          <p:cNvPicPr>
            <a:picLocks noChangeAspect="1" noChangeArrowheads="1"/>
          </p:cNvPicPr>
          <p:nvPr userDrawn="1"/>
        </p:nvPicPr>
        <p:blipFill>
          <a:blip r:embed="rId2" cstate="print"/>
          <a:srcRect/>
          <a:stretch>
            <a:fillRect/>
          </a:stretch>
        </p:blipFill>
        <p:spPr bwMode="auto">
          <a:xfrm>
            <a:off x="1473886" y="76200"/>
            <a:ext cx="2031314" cy="640080"/>
          </a:xfrm>
          <a:prstGeom prst="rect">
            <a:avLst/>
          </a:prstGeom>
          <a:noFill/>
        </p:spPr>
      </p:pic>
      <p:sp>
        <p:nvSpPr>
          <p:cNvPr id="7" name="Flowchart: Document 6"/>
          <p:cNvSpPr/>
          <p:nvPr userDrawn="1"/>
        </p:nvSpPr>
        <p:spPr bwMode="auto">
          <a:xfrm rot="10800000">
            <a:off x="-304800" y="6400800"/>
            <a:ext cx="9906000" cy="1447800"/>
          </a:xfrm>
          <a:prstGeom prst="flowChartDocument">
            <a:avLst/>
          </a:prstGeom>
          <a:solidFill>
            <a:srgbClr val="002060"/>
          </a:solidFill>
          <a:ln w="9525" cap="flat" cmpd="sng" algn="ctr">
            <a:noFill/>
            <a:prstDash val="solid"/>
            <a:miter lim="800000"/>
            <a:headEnd type="none" w="med" len="med"/>
            <a:tailEnd type="none" w="med" len="med"/>
          </a:ln>
          <a:effectLst>
            <a:outerShdw blurRad="50800" dist="38100" dir="13500000" algn="b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8" name="TextBox 7"/>
          <p:cNvSpPr txBox="1"/>
          <p:nvPr userDrawn="1"/>
        </p:nvSpPr>
        <p:spPr>
          <a:xfrm>
            <a:off x="6292163" y="6477000"/>
            <a:ext cx="1023037" cy="307777"/>
          </a:xfrm>
          <a:prstGeom prst="rect">
            <a:avLst/>
          </a:prstGeom>
          <a:noFill/>
        </p:spPr>
        <p:txBody>
          <a:bodyPr wrap="none" rtlCol="0">
            <a:spAutoFit/>
          </a:bodyPr>
          <a:lstStyle/>
          <a:p>
            <a:r>
              <a:rPr lang="en-US" sz="1400" dirty="0">
                <a:solidFill>
                  <a:srgbClr val="F5C400"/>
                </a:solidFill>
              </a:rPr>
              <a:t>scvrd.net</a:t>
            </a:r>
          </a:p>
        </p:txBody>
      </p:sp>
      <p:sp>
        <p:nvSpPr>
          <p:cNvPr id="10" name="Text Placeholder 12"/>
          <p:cNvSpPr>
            <a:spLocks noGrp="1"/>
          </p:cNvSpPr>
          <p:nvPr>
            <p:ph type="body" sz="quarter" idx="12" hasCustomPrompt="1"/>
          </p:nvPr>
        </p:nvSpPr>
        <p:spPr>
          <a:xfrm>
            <a:off x="1447800" y="3276600"/>
            <a:ext cx="6248400" cy="533400"/>
          </a:xfrm>
        </p:spPr>
        <p:txBody>
          <a:bodyPr/>
          <a:lstStyle>
            <a:lvl1pPr algn="ctr">
              <a:buNone/>
              <a:defRPr sz="2400" baseline="0">
                <a:solidFill>
                  <a:srgbClr val="00783E"/>
                </a:solidFill>
                <a:effectLst/>
                <a:latin typeface="+mn-lt"/>
              </a:defRPr>
            </a:lvl1pPr>
          </a:lstStyle>
          <a:p>
            <a:pPr lvl="0"/>
            <a:r>
              <a:rPr lang="en-US" dirty="0"/>
              <a:t>Presentation subtitle</a:t>
            </a:r>
          </a:p>
        </p:txBody>
      </p:sp>
    </p:spTree>
  </p:cSld>
  <p:clrMapOvr>
    <a:masterClrMapping/>
  </p:clrMapOvr>
  <p:transition spd="med">
    <p:fade/>
  </p:transition>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707886"/>
          </a:xfrm>
        </p:spPr>
        <p:txBody>
          <a:bodyPr anchor="t"/>
          <a:lstStyle>
            <a:lvl1pPr algn="l">
              <a:defRPr sz="4000" b="1" cap="none" baseline="0">
                <a:solidFill>
                  <a:srgbClr val="00783E"/>
                </a:solidFill>
                <a:effectLst>
                  <a:outerShdw blurRad="50800" dist="38100" dir="2700000" algn="tl" rotWithShape="0">
                    <a:prstClr val="black">
                      <a:alpha val="40000"/>
                    </a:prstClr>
                  </a:outerShdw>
                </a:effectLst>
                <a:latin typeface="+mj-lt"/>
              </a:defRPr>
            </a:lvl1pPr>
          </a:lstStyle>
          <a:p>
            <a:r>
              <a:rPr lang="en-US" dirty="0"/>
              <a:t>Section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rgbClr val="001689"/>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Presentation title</a:t>
            </a:r>
          </a:p>
        </p:txBody>
      </p:sp>
      <p:sp>
        <p:nvSpPr>
          <p:cNvPr id="8" name="Flowchart: Document 7"/>
          <p:cNvSpPr/>
          <p:nvPr userDrawn="1"/>
        </p:nvSpPr>
        <p:spPr bwMode="auto">
          <a:xfrm>
            <a:off x="-304800" y="-2514600"/>
            <a:ext cx="9906000" cy="3429000"/>
          </a:xfrm>
          <a:prstGeom prst="flowChartDocument">
            <a:avLst/>
          </a:prstGeom>
          <a:solidFill>
            <a:srgbClr val="00783E"/>
          </a:solidFill>
          <a:ln w="9525"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9" name="Picture 2" descr="Z:\Public-Info\SCVRD\ADMINISTRATION\0412 - Public Information\Branding\Presentations\Files\VR Logo with letters and tagline_white letters.png"/>
          <p:cNvPicPr>
            <a:picLocks noChangeAspect="1" noChangeArrowheads="1"/>
          </p:cNvPicPr>
          <p:nvPr userDrawn="1"/>
        </p:nvPicPr>
        <p:blipFill>
          <a:blip r:embed="rId2" cstate="print"/>
          <a:srcRect/>
          <a:stretch>
            <a:fillRect/>
          </a:stretch>
        </p:blipFill>
        <p:spPr bwMode="auto">
          <a:xfrm>
            <a:off x="1473886" y="76200"/>
            <a:ext cx="2031314" cy="640080"/>
          </a:xfrm>
          <a:prstGeom prst="rect">
            <a:avLst/>
          </a:prstGeom>
          <a:noFill/>
        </p:spPr>
      </p:pic>
      <p:sp>
        <p:nvSpPr>
          <p:cNvPr id="10" name="Flowchart: Document 9"/>
          <p:cNvSpPr/>
          <p:nvPr userDrawn="1"/>
        </p:nvSpPr>
        <p:spPr bwMode="auto">
          <a:xfrm rot="10800000">
            <a:off x="-304800" y="6400800"/>
            <a:ext cx="9906000" cy="1447800"/>
          </a:xfrm>
          <a:prstGeom prst="flowChartDocument">
            <a:avLst/>
          </a:prstGeom>
          <a:solidFill>
            <a:srgbClr val="002060"/>
          </a:solidFill>
          <a:ln w="9525" cap="flat" cmpd="sng" algn="ctr">
            <a:noFill/>
            <a:prstDash val="solid"/>
            <a:miter lim="800000"/>
            <a:headEnd type="none" w="med" len="med"/>
            <a:tailEnd type="none" w="med" len="med"/>
          </a:ln>
          <a:effectLst>
            <a:outerShdw blurRad="50800" dist="38100" dir="13500000" algn="b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3" name="TextBox 12"/>
          <p:cNvSpPr txBox="1"/>
          <p:nvPr userDrawn="1"/>
        </p:nvSpPr>
        <p:spPr>
          <a:xfrm>
            <a:off x="6292163" y="6477000"/>
            <a:ext cx="1023037" cy="307777"/>
          </a:xfrm>
          <a:prstGeom prst="rect">
            <a:avLst/>
          </a:prstGeom>
          <a:noFill/>
        </p:spPr>
        <p:txBody>
          <a:bodyPr wrap="none" rtlCol="0">
            <a:spAutoFit/>
          </a:bodyPr>
          <a:lstStyle/>
          <a:p>
            <a:r>
              <a:rPr lang="en-US" sz="1400" dirty="0">
                <a:solidFill>
                  <a:srgbClr val="F5C400"/>
                </a:solidFill>
              </a:rPr>
              <a:t>scvrd.net</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8" name="Rectangle 7"/>
          <p:cNvSpPr/>
          <p:nvPr userDrawn="1"/>
        </p:nvSpPr>
        <p:spPr bwMode="auto">
          <a:xfrm>
            <a:off x="-304800" y="76200"/>
            <a:ext cx="6019800" cy="7010400"/>
          </a:xfrm>
          <a:prstGeom prst="rect">
            <a:avLst/>
          </a:prstGeom>
          <a:solidFill>
            <a:schemeClr val="bg1">
              <a:lumMod val="20000"/>
              <a:lumOff val="80000"/>
              <a:alpha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5" name="Rectangle 14"/>
          <p:cNvSpPr/>
          <p:nvPr userDrawn="1"/>
        </p:nvSpPr>
        <p:spPr bwMode="auto">
          <a:xfrm>
            <a:off x="5715000" y="-76200"/>
            <a:ext cx="3581400" cy="7010400"/>
          </a:xfrm>
          <a:prstGeom prst="rect">
            <a:avLst/>
          </a:prstGeom>
          <a:solidFill>
            <a:schemeClr val="accent1">
              <a:alpha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0" name="Flowchart: Document 9"/>
          <p:cNvSpPr/>
          <p:nvPr userDrawn="1"/>
        </p:nvSpPr>
        <p:spPr bwMode="auto">
          <a:xfrm>
            <a:off x="-304800" y="-2514600"/>
            <a:ext cx="9906000" cy="3429000"/>
          </a:xfrm>
          <a:prstGeom prst="flowChartDocument">
            <a:avLst/>
          </a:prstGeom>
          <a:solidFill>
            <a:srgbClr val="00783E"/>
          </a:solidFill>
          <a:ln w="9525"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11" name="Picture 2" descr="Z:\Public-Info\SCVRD\ADMINISTRATION\0412 - Public Information\Branding\Presentations\Files\VR Logo with letters and tagline_white letters.png"/>
          <p:cNvPicPr>
            <a:picLocks noChangeAspect="1" noChangeArrowheads="1"/>
          </p:cNvPicPr>
          <p:nvPr userDrawn="1"/>
        </p:nvPicPr>
        <p:blipFill>
          <a:blip r:embed="rId2" cstate="print"/>
          <a:srcRect/>
          <a:stretch>
            <a:fillRect/>
          </a:stretch>
        </p:blipFill>
        <p:spPr bwMode="auto">
          <a:xfrm>
            <a:off x="1473886" y="76200"/>
            <a:ext cx="2031314" cy="640080"/>
          </a:xfrm>
          <a:prstGeom prst="rect">
            <a:avLst/>
          </a:prstGeom>
          <a:noFill/>
        </p:spPr>
      </p:pic>
      <p:sp>
        <p:nvSpPr>
          <p:cNvPr id="12" name="Flowchart: Document 11"/>
          <p:cNvSpPr/>
          <p:nvPr userDrawn="1"/>
        </p:nvSpPr>
        <p:spPr bwMode="auto">
          <a:xfrm rot="10800000">
            <a:off x="-304800" y="6400800"/>
            <a:ext cx="9906000" cy="1447800"/>
          </a:xfrm>
          <a:prstGeom prst="flowChartDocument">
            <a:avLst/>
          </a:prstGeom>
          <a:solidFill>
            <a:srgbClr val="002060"/>
          </a:solidFill>
          <a:ln w="9525" cap="flat" cmpd="sng" algn="ctr">
            <a:noFill/>
            <a:prstDash val="solid"/>
            <a:miter lim="800000"/>
            <a:headEnd type="none" w="med" len="med"/>
            <a:tailEnd type="none" w="med" len="med"/>
          </a:ln>
          <a:effectLst>
            <a:outerShdw blurRad="50800" dist="38100" dir="13500000" algn="b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6" name="Text Placeholder 13"/>
          <p:cNvSpPr>
            <a:spLocks noGrp="1"/>
          </p:cNvSpPr>
          <p:nvPr>
            <p:ph type="body" sz="quarter" idx="11"/>
          </p:nvPr>
        </p:nvSpPr>
        <p:spPr>
          <a:xfrm>
            <a:off x="5943600" y="685800"/>
            <a:ext cx="2895600" cy="5486400"/>
          </a:xfrm>
        </p:spPr>
        <p:txBody>
          <a:bodyPr lIns="0" tIns="0" rIns="0" bIns="0"/>
          <a:lstStyle>
            <a:lvl1pPr>
              <a:buNone/>
              <a:defRPr sz="2000">
                <a:solidFill>
                  <a:srgbClr val="FFFFFF"/>
                </a:solidFill>
                <a:latin typeface="+mn-lt"/>
              </a:defRPr>
            </a:lvl1pPr>
          </a:lstStyle>
          <a:p>
            <a:pPr lvl="0"/>
            <a:r>
              <a:rPr lang="en-US"/>
              <a:t>Edit Master text styles</a:t>
            </a:r>
          </a:p>
        </p:txBody>
      </p:sp>
      <p:sp>
        <p:nvSpPr>
          <p:cNvPr id="9" name="TextBox 8"/>
          <p:cNvSpPr txBox="1"/>
          <p:nvPr userDrawn="1"/>
        </p:nvSpPr>
        <p:spPr>
          <a:xfrm>
            <a:off x="6292163" y="6477000"/>
            <a:ext cx="1023037" cy="307777"/>
          </a:xfrm>
          <a:prstGeom prst="rect">
            <a:avLst/>
          </a:prstGeom>
          <a:noFill/>
        </p:spPr>
        <p:txBody>
          <a:bodyPr wrap="none" rtlCol="0">
            <a:spAutoFit/>
          </a:bodyPr>
          <a:lstStyle/>
          <a:p>
            <a:r>
              <a:rPr lang="en-US" sz="1400" dirty="0">
                <a:solidFill>
                  <a:srgbClr val="F5C400"/>
                </a:solidFill>
              </a:rPr>
              <a:t>scvrd.net</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Layout 1">
    <p:spTree>
      <p:nvGrpSpPr>
        <p:cNvPr id="1" name=""/>
        <p:cNvGrpSpPr/>
        <p:nvPr/>
      </p:nvGrpSpPr>
      <p:grpSpPr>
        <a:xfrm>
          <a:off x="0" y="0"/>
          <a:ext cx="0" cy="0"/>
          <a:chOff x="0" y="0"/>
          <a:chExt cx="0" cy="0"/>
        </a:xfrm>
      </p:grpSpPr>
      <p:sp>
        <p:nvSpPr>
          <p:cNvPr id="8" name="Rectangle 7"/>
          <p:cNvSpPr/>
          <p:nvPr userDrawn="1"/>
        </p:nvSpPr>
        <p:spPr bwMode="auto">
          <a:xfrm>
            <a:off x="-304800" y="76200"/>
            <a:ext cx="6019800" cy="7010400"/>
          </a:xfrm>
          <a:prstGeom prst="rect">
            <a:avLst/>
          </a:prstGeom>
          <a:solidFill>
            <a:schemeClr val="bg1">
              <a:lumMod val="20000"/>
              <a:lumOff val="80000"/>
              <a:alpha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5" name="Rectangle 14"/>
          <p:cNvSpPr/>
          <p:nvPr userDrawn="1"/>
        </p:nvSpPr>
        <p:spPr bwMode="auto">
          <a:xfrm>
            <a:off x="5715000" y="-76200"/>
            <a:ext cx="3581400" cy="7010400"/>
          </a:xfrm>
          <a:prstGeom prst="rect">
            <a:avLst/>
          </a:prstGeom>
          <a:solidFill>
            <a:schemeClr val="accent1">
              <a:alpha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0" name="Flowchart: Document 9"/>
          <p:cNvSpPr/>
          <p:nvPr userDrawn="1"/>
        </p:nvSpPr>
        <p:spPr bwMode="auto">
          <a:xfrm>
            <a:off x="-304800" y="-2514600"/>
            <a:ext cx="9906000" cy="3429000"/>
          </a:xfrm>
          <a:prstGeom prst="flowChartDocument">
            <a:avLst/>
          </a:prstGeom>
          <a:solidFill>
            <a:srgbClr val="00783E"/>
          </a:solidFill>
          <a:ln w="9525"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11" name="Picture 2" descr="Z:\Public-Info\SCVRD\ADMINISTRATION\0412 - Public Information\Branding\Presentations\Files\VR Logo with letters and tagline_white letters.png"/>
          <p:cNvPicPr>
            <a:picLocks noChangeAspect="1" noChangeArrowheads="1"/>
          </p:cNvPicPr>
          <p:nvPr userDrawn="1"/>
        </p:nvPicPr>
        <p:blipFill>
          <a:blip r:embed="rId2" cstate="print"/>
          <a:srcRect/>
          <a:stretch>
            <a:fillRect/>
          </a:stretch>
        </p:blipFill>
        <p:spPr bwMode="auto">
          <a:xfrm>
            <a:off x="1473886" y="76200"/>
            <a:ext cx="2031314" cy="640080"/>
          </a:xfrm>
          <a:prstGeom prst="rect">
            <a:avLst/>
          </a:prstGeom>
          <a:noFill/>
        </p:spPr>
      </p:pic>
      <p:sp>
        <p:nvSpPr>
          <p:cNvPr id="12" name="Flowchart: Document 11"/>
          <p:cNvSpPr/>
          <p:nvPr userDrawn="1"/>
        </p:nvSpPr>
        <p:spPr bwMode="auto">
          <a:xfrm rot="10800000">
            <a:off x="-304800" y="6400800"/>
            <a:ext cx="9906000" cy="1447800"/>
          </a:xfrm>
          <a:prstGeom prst="flowChartDocument">
            <a:avLst/>
          </a:prstGeom>
          <a:solidFill>
            <a:srgbClr val="002060"/>
          </a:solidFill>
          <a:ln w="9525" cap="flat" cmpd="sng" algn="ctr">
            <a:noFill/>
            <a:prstDash val="solid"/>
            <a:miter lim="800000"/>
            <a:headEnd type="none" w="med" len="med"/>
            <a:tailEnd type="none" w="med" len="med"/>
          </a:ln>
          <a:effectLst>
            <a:outerShdw blurRad="50800" dist="38100" dir="13500000" algn="b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6" name="Text Placeholder 13"/>
          <p:cNvSpPr>
            <a:spLocks noGrp="1"/>
          </p:cNvSpPr>
          <p:nvPr>
            <p:ph type="body" sz="quarter" idx="11"/>
          </p:nvPr>
        </p:nvSpPr>
        <p:spPr>
          <a:xfrm>
            <a:off x="5943600" y="685800"/>
            <a:ext cx="2895600" cy="5486400"/>
          </a:xfrm>
        </p:spPr>
        <p:txBody>
          <a:bodyPr lIns="0" tIns="0" rIns="0" bIns="0"/>
          <a:lstStyle>
            <a:lvl1pPr>
              <a:buNone/>
              <a:defRPr sz="2000">
                <a:solidFill>
                  <a:srgbClr val="FFFFFF"/>
                </a:solidFill>
                <a:latin typeface="+mn-lt"/>
              </a:defRPr>
            </a:lvl1pPr>
          </a:lstStyle>
          <a:p>
            <a:pPr lvl="0"/>
            <a:r>
              <a:rPr lang="en-US"/>
              <a:t>Edit Master text styles</a:t>
            </a:r>
          </a:p>
        </p:txBody>
      </p:sp>
      <p:sp>
        <p:nvSpPr>
          <p:cNvPr id="9" name="TextBox 8"/>
          <p:cNvSpPr txBox="1"/>
          <p:nvPr userDrawn="1"/>
        </p:nvSpPr>
        <p:spPr>
          <a:xfrm>
            <a:off x="6292163" y="6477000"/>
            <a:ext cx="1023037" cy="307777"/>
          </a:xfrm>
          <a:prstGeom prst="rect">
            <a:avLst/>
          </a:prstGeom>
          <a:noFill/>
        </p:spPr>
        <p:txBody>
          <a:bodyPr wrap="none" rtlCol="0">
            <a:spAutoFit/>
          </a:bodyPr>
          <a:lstStyle/>
          <a:p>
            <a:r>
              <a:rPr lang="en-US" sz="1400" dirty="0">
                <a:solidFill>
                  <a:srgbClr val="F5C400"/>
                </a:solidFill>
              </a:rPr>
              <a:t>scvrd.net</a:t>
            </a:r>
          </a:p>
        </p:txBody>
      </p:sp>
    </p:spTree>
    <p:extLst>
      <p:ext uri="{BB962C8B-B14F-4D97-AF65-F5344CB8AC3E}">
        <p14:creationId xmlns:p14="http://schemas.microsoft.com/office/powerpoint/2010/main" val="170489627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6" name="Rectangle 5"/>
          <p:cNvSpPr/>
          <p:nvPr userDrawn="1"/>
        </p:nvSpPr>
        <p:spPr bwMode="auto">
          <a:xfrm>
            <a:off x="-304800" y="76200"/>
            <a:ext cx="9982200" cy="7010400"/>
          </a:xfrm>
          <a:prstGeom prst="rect">
            <a:avLst/>
          </a:prstGeom>
          <a:solidFill>
            <a:schemeClr val="bg1">
              <a:lumMod val="20000"/>
              <a:lumOff val="80000"/>
              <a:alpha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7" name="Flowchart: Document 6"/>
          <p:cNvSpPr/>
          <p:nvPr userDrawn="1"/>
        </p:nvSpPr>
        <p:spPr bwMode="auto">
          <a:xfrm>
            <a:off x="-304800" y="-2514600"/>
            <a:ext cx="9906000" cy="3429000"/>
          </a:xfrm>
          <a:prstGeom prst="flowChartDocument">
            <a:avLst/>
          </a:prstGeom>
          <a:solidFill>
            <a:srgbClr val="00783E"/>
          </a:solidFill>
          <a:ln w="9525"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8" name="Picture 2" descr="Z:\Public-Info\SCVRD\ADMINISTRATION\0412 - Public Information\Branding\Presentations\Files\VR Logo with letters and tagline_white letters.png"/>
          <p:cNvPicPr>
            <a:picLocks noChangeAspect="1" noChangeArrowheads="1"/>
          </p:cNvPicPr>
          <p:nvPr userDrawn="1"/>
        </p:nvPicPr>
        <p:blipFill>
          <a:blip r:embed="rId2" cstate="print"/>
          <a:srcRect/>
          <a:stretch>
            <a:fillRect/>
          </a:stretch>
        </p:blipFill>
        <p:spPr bwMode="auto">
          <a:xfrm>
            <a:off x="1473886" y="76200"/>
            <a:ext cx="2031314" cy="640080"/>
          </a:xfrm>
          <a:prstGeom prst="rect">
            <a:avLst/>
          </a:prstGeom>
          <a:noFill/>
        </p:spPr>
      </p:pic>
      <p:sp>
        <p:nvSpPr>
          <p:cNvPr id="9" name="Flowchart: Document 8"/>
          <p:cNvSpPr/>
          <p:nvPr userDrawn="1"/>
        </p:nvSpPr>
        <p:spPr bwMode="auto">
          <a:xfrm rot="10800000">
            <a:off x="-304800" y="6400800"/>
            <a:ext cx="9906000" cy="1447800"/>
          </a:xfrm>
          <a:prstGeom prst="flowChartDocument">
            <a:avLst/>
          </a:prstGeom>
          <a:solidFill>
            <a:srgbClr val="002060"/>
          </a:solidFill>
          <a:ln w="9525" cap="flat" cmpd="sng" algn="ctr">
            <a:noFill/>
            <a:prstDash val="solid"/>
            <a:miter lim="800000"/>
            <a:headEnd type="none" w="med" len="med"/>
            <a:tailEnd type="none" w="med" len="med"/>
          </a:ln>
          <a:effectLst>
            <a:outerShdw blurRad="50800" dist="38100" dir="13500000" algn="b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TextBox 10"/>
          <p:cNvSpPr txBox="1"/>
          <p:nvPr userDrawn="1"/>
        </p:nvSpPr>
        <p:spPr>
          <a:xfrm>
            <a:off x="6292163" y="6477000"/>
            <a:ext cx="1023037" cy="307777"/>
          </a:xfrm>
          <a:prstGeom prst="rect">
            <a:avLst/>
          </a:prstGeom>
          <a:noFill/>
        </p:spPr>
        <p:txBody>
          <a:bodyPr wrap="none" rtlCol="0">
            <a:spAutoFit/>
          </a:bodyPr>
          <a:lstStyle/>
          <a:p>
            <a:r>
              <a:rPr lang="en-US" sz="1400" dirty="0">
                <a:solidFill>
                  <a:srgbClr val="F5C400"/>
                </a:solidFill>
              </a:rPr>
              <a:t>scvrd.net</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Flowchart: Document 6"/>
          <p:cNvSpPr/>
          <p:nvPr userDrawn="1"/>
        </p:nvSpPr>
        <p:spPr bwMode="auto">
          <a:xfrm>
            <a:off x="-304800" y="-2514600"/>
            <a:ext cx="9906000" cy="3429000"/>
          </a:xfrm>
          <a:prstGeom prst="flowChartDocument">
            <a:avLst/>
          </a:prstGeom>
          <a:solidFill>
            <a:srgbClr val="00783E"/>
          </a:solidFill>
          <a:ln w="9525"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8" name="Picture 2" descr="Z:\Public-Info\SCVRD\ADMINISTRATION\0412 - Public Information\Branding\Presentations\Files\VR Logo with letters and tagline_white letters.png"/>
          <p:cNvPicPr>
            <a:picLocks noChangeAspect="1" noChangeArrowheads="1"/>
          </p:cNvPicPr>
          <p:nvPr userDrawn="1"/>
        </p:nvPicPr>
        <p:blipFill>
          <a:blip r:embed="rId2" cstate="print"/>
          <a:srcRect/>
          <a:stretch>
            <a:fillRect/>
          </a:stretch>
        </p:blipFill>
        <p:spPr bwMode="auto">
          <a:xfrm>
            <a:off x="1473886" y="76200"/>
            <a:ext cx="2031314" cy="640080"/>
          </a:xfrm>
          <a:prstGeom prst="rect">
            <a:avLst/>
          </a:prstGeom>
          <a:noFill/>
        </p:spPr>
      </p:pic>
      <p:sp>
        <p:nvSpPr>
          <p:cNvPr id="9" name="Flowchart: Document 8"/>
          <p:cNvSpPr/>
          <p:nvPr userDrawn="1"/>
        </p:nvSpPr>
        <p:spPr bwMode="auto">
          <a:xfrm rot="10800000">
            <a:off x="-304800" y="6400800"/>
            <a:ext cx="9906000" cy="1447800"/>
          </a:xfrm>
          <a:prstGeom prst="flowChartDocument">
            <a:avLst/>
          </a:prstGeom>
          <a:solidFill>
            <a:srgbClr val="002060"/>
          </a:solidFill>
          <a:ln w="9525" cap="flat" cmpd="sng" algn="ctr">
            <a:noFill/>
            <a:prstDash val="solid"/>
            <a:miter lim="800000"/>
            <a:headEnd type="none" w="med" len="med"/>
            <a:tailEnd type="none" w="med" len="med"/>
          </a:ln>
          <a:effectLst>
            <a:outerShdw blurRad="50800" dist="38100" dir="13500000" algn="b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TextBox 10"/>
          <p:cNvSpPr txBox="1"/>
          <p:nvPr userDrawn="1"/>
        </p:nvSpPr>
        <p:spPr>
          <a:xfrm>
            <a:off x="6292163" y="6477000"/>
            <a:ext cx="1023037" cy="307777"/>
          </a:xfrm>
          <a:prstGeom prst="rect">
            <a:avLst/>
          </a:prstGeom>
          <a:noFill/>
        </p:spPr>
        <p:txBody>
          <a:bodyPr wrap="none" rtlCol="0">
            <a:spAutoFit/>
          </a:bodyPr>
          <a:lstStyle/>
          <a:p>
            <a:r>
              <a:rPr lang="en-US" sz="1400" dirty="0">
                <a:solidFill>
                  <a:srgbClr val="F5C400"/>
                </a:solidFill>
              </a:rPr>
              <a:t>scvrd.net</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050" name="Picture 2" descr="Z:\Public-Info\SCVRD\ADMINISTRATION\0412 - Public Information\Branding\Presentations\Files\Back Cover.png"/>
          <p:cNvPicPr>
            <a:picLocks noChangeAspect="1" noChangeArrowheads="1"/>
          </p:cNvPicPr>
          <p:nvPr userDrawn="1"/>
        </p:nvPicPr>
        <p:blipFill>
          <a:blip r:embed="rId2" cstate="print"/>
          <a:srcRect/>
          <a:stretch>
            <a:fillRect/>
          </a:stretch>
        </p:blipFill>
        <p:spPr bwMode="auto">
          <a:xfrm>
            <a:off x="-2013229" y="-1143000"/>
            <a:ext cx="13170458" cy="9144000"/>
          </a:xfrm>
          <a:prstGeom prst="rect">
            <a:avLst/>
          </a:prstGeom>
          <a:noFill/>
        </p:spPr>
      </p:pic>
      <p:sp>
        <p:nvSpPr>
          <p:cNvPr id="9" name="Rectangle 66"/>
          <p:cNvSpPr>
            <a:spLocks noGrp="1" noChangeArrowheads="1"/>
          </p:cNvSpPr>
          <p:nvPr>
            <p:ph type="ctrTitle" sz="quarter" hasCustomPrompt="1"/>
          </p:nvPr>
        </p:nvSpPr>
        <p:spPr>
          <a:xfrm>
            <a:off x="838200" y="3576697"/>
            <a:ext cx="7678737" cy="2062103"/>
          </a:xfrm>
        </p:spPr>
        <p:txBody>
          <a:bodyPr/>
          <a:lstStyle>
            <a:lvl1pPr algn="ctr">
              <a:defRPr sz="3200" baseline="0">
                <a:solidFill>
                  <a:srgbClr val="FFFFFF"/>
                </a:solidFill>
              </a:defRPr>
            </a:lvl1pPr>
          </a:lstStyle>
          <a:p>
            <a:r>
              <a:rPr lang="en-US" dirty="0"/>
              <a:t>(your name)</a:t>
            </a:r>
            <a:br>
              <a:rPr lang="en-US" dirty="0"/>
            </a:br>
            <a:r>
              <a:rPr lang="en-US" dirty="0"/>
              <a:t> (555) 555-5555</a:t>
            </a:r>
            <a:br>
              <a:rPr lang="en-US" dirty="0"/>
            </a:br>
            <a:r>
              <a:rPr lang="en-US" dirty="0"/>
              <a:t>(username)@scvrd.state.sc.us</a:t>
            </a:r>
            <a:br>
              <a:rPr lang="en-US" dirty="0"/>
            </a:br>
            <a:r>
              <a:rPr lang="en-US" dirty="0"/>
              <a:t>scvrd.net</a:t>
            </a:r>
          </a:p>
        </p:txBody>
      </p:sp>
    </p:spTree>
  </p:cSld>
  <p:clrMapOvr>
    <a:masterClrMapping/>
  </p:clrMapOvr>
  <p:transition spd="med">
    <p:fade/>
  </p:transition>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Rectangle 65"/>
          <p:cNvSpPr>
            <a:spLocks noGrp="1" noChangeArrowheads="1"/>
          </p:cNvSpPr>
          <p:nvPr>
            <p:ph type="title"/>
          </p:nvPr>
        </p:nvSpPr>
        <p:spPr bwMode="auto">
          <a:xfrm>
            <a:off x="871538" y="854572"/>
            <a:ext cx="8162925" cy="769441"/>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a:t>Click to edit Master title style</a:t>
            </a:r>
            <a:endParaRPr lang="en-US" dirty="0"/>
          </a:p>
        </p:txBody>
      </p:sp>
      <p:sp>
        <p:nvSpPr>
          <p:cNvPr id="1028"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780" r:id="rId1"/>
    <p:sldLayoutId id="2147483786" r:id="rId2"/>
    <p:sldLayoutId id="2147483781" r:id="rId3"/>
    <p:sldLayoutId id="2147483782" r:id="rId4"/>
    <p:sldLayoutId id="2147483789" r:id="rId5"/>
    <p:sldLayoutId id="2147483784" r:id="rId6"/>
    <p:sldLayoutId id="2147483787" r:id="rId7"/>
    <p:sldLayoutId id="2147483788" r:id="rId8"/>
    <p:sldLayoutId id="2147483785" r:id="rId9"/>
  </p:sldLayoutIdLst>
  <p:transition spd="med">
    <p:fade/>
  </p:transition>
  <p:hf sldNum="0" hdr="0" ftr="0" dt="0"/>
  <p:txStyles>
    <p:titleStyle>
      <a:lvl1pPr algn="l" rtl="0" eaLnBrk="1" fontAlgn="base" hangingPunct="1">
        <a:spcBef>
          <a:spcPct val="0"/>
        </a:spcBef>
        <a:spcAft>
          <a:spcPct val="0"/>
        </a:spcAft>
        <a:defRPr sz="4400">
          <a:solidFill>
            <a:schemeClr val="tx2"/>
          </a:solidFill>
          <a:effectLst>
            <a:outerShdw blurRad="50800" dist="38100" dir="2700000" algn="tl" rotWithShape="0">
              <a:prstClr val="black">
                <a:alpha val="40000"/>
              </a:prstClr>
            </a:outerShdw>
          </a:effectLst>
          <a:latin typeface="+mj-lt"/>
          <a:ea typeface="+mj-ea"/>
          <a:cs typeface="+mj-cs"/>
        </a:defRPr>
      </a:lvl1pPr>
      <a:lvl2pPr algn="l" rtl="0" eaLnBrk="1" fontAlgn="base" hangingPunct="1">
        <a:spcBef>
          <a:spcPct val="0"/>
        </a:spcBef>
        <a:spcAft>
          <a:spcPct val="0"/>
        </a:spcAft>
        <a:defRPr sz="4400">
          <a:solidFill>
            <a:schemeClr val="tx2"/>
          </a:solidFill>
          <a:latin typeface="Verdana" pitchFamily="34" charset="0"/>
        </a:defRPr>
      </a:lvl2pPr>
      <a:lvl3pPr algn="l" rtl="0" eaLnBrk="1" fontAlgn="base" hangingPunct="1">
        <a:spcBef>
          <a:spcPct val="0"/>
        </a:spcBef>
        <a:spcAft>
          <a:spcPct val="0"/>
        </a:spcAft>
        <a:defRPr sz="4400">
          <a:solidFill>
            <a:schemeClr val="tx2"/>
          </a:solidFill>
          <a:latin typeface="Verdana" pitchFamily="34" charset="0"/>
        </a:defRPr>
      </a:lvl3pPr>
      <a:lvl4pPr algn="l" rtl="0" eaLnBrk="1" fontAlgn="base" hangingPunct="1">
        <a:spcBef>
          <a:spcPct val="0"/>
        </a:spcBef>
        <a:spcAft>
          <a:spcPct val="0"/>
        </a:spcAft>
        <a:defRPr sz="4400">
          <a:solidFill>
            <a:schemeClr val="tx2"/>
          </a:solidFill>
          <a:latin typeface="Verdana" pitchFamily="34" charset="0"/>
        </a:defRPr>
      </a:lvl4pPr>
      <a:lvl5pPr algn="l" rtl="0" eaLnBrk="1" fontAlgn="base" hangingPunct="1">
        <a:spcBef>
          <a:spcPct val="0"/>
        </a:spcBef>
        <a:spcAft>
          <a:spcPct val="0"/>
        </a:spcAft>
        <a:defRPr sz="4400">
          <a:solidFill>
            <a:schemeClr val="tx2"/>
          </a:solidFill>
          <a:latin typeface="Verdana" pitchFamily="34" charset="0"/>
        </a:defRPr>
      </a:lvl5pPr>
      <a:lvl6pPr marL="457200" algn="l" rtl="0" eaLnBrk="1" fontAlgn="base" hangingPunct="1">
        <a:spcBef>
          <a:spcPct val="0"/>
        </a:spcBef>
        <a:spcAft>
          <a:spcPct val="0"/>
        </a:spcAft>
        <a:defRPr sz="4400">
          <a:solidFill>
            <a:schemeClr val="tx2"/>
          </a:solidFill>
          <a:latin typeface="Verdana" pitchFamily="34" charset="0"/>
        </a:defRPr>
      </a:lvl6pPr>
      <a:lvl7pPr marL="914400" algn="l" rtl="0" eaLnBrk="1" fontAlgn="base" hangingPunct="1">
        <a:spcBef>
          <a:spcPct val="0"/>
        </a:spcBef>
        <a:spcAft>
          <a:spcPct val="0"/>
        </a:spcAft>
        <a:defRPr sz="4400">
          <a:solidFill>
            <a:schemeClr val="tx2"/>
          </a:solidFill>
          <a:latin typeface="Verdana" pitchFamily="34" charset="0"/>
        </a:defRPr>
      </a:lvl7pPr>
      <a:lvl8pPr marL="1371600" algn="l" rtl="0" eaLnBrk="1" fontAlgn="base" hangingPunct="1">
        <a:spcBef>
          <a:spcPct val="0"/>
        </a:spcBef>
        <a:spcAft>
          <a:spcPct val="0"/>
        </a:spcAft>
        <a:defRPr sz="4400">
          <a:solidFill>
            <a:schemeClr val="tx2"/>
          </a:solidFill>
          <a:latin typeface="Verdana" pitchFamily="34" charset="0"/>
        </a:defRPr>
      </a:lvl8pPr>
      <a:lvl9pPr marL="1828800" algn="l"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rgbClr val="92D050"/>
        </a:buClr>
        <a:buSzPct val="100000"/>
        <a:buFont typeface="Arial" pitchFamily="34" charset="0"/>
        <a:buChar char="•"/>
        <a:defRPr sz="3200" baseline="0">
          <a:solidFill>
            <a:schemeClr val="tx1"/>
          </a:solidFill>
          <a:latin typeface="+mn-lt"/>
          <a:ea typeface="+mn-ea"/>
          <a:cs typeface="+mn-cs"/>
        </a:defRPr>
      </a:lvl1pPr>
      <a:lvl2pPr marL="742950" indent="-285750" algn="l" rtl="0" eaLnBrk="1" fontAlgn="base" hangingPunct="1">
        <a:spcBef>
          <a:spcPct val="20000"/>
        </a:spcBef>
        <a:spcAft>
          <a:spcPct val="0"/>
        </a:spcAft>
        <a:buClr>
          <a:srgbClr val="00B0F0"/>
        </a:buClr>
        <a:buSzPct val="100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accent5">
            <a:lumMod val="75000"/>
          </a:schemeClr>
        </a:buClr>
        <a:buFont typeface="Arial" pitchFamily="34" charset="0"/>
        <a:buChar char="•"/>
        <a:defRPr sz="2400">
          <a:solidFill>
            <a:schemeClr val="tx1"/>
          </a:solidFill>
          <a:latin typeface="+mn-lt"/>
        </a:defRPr>
      </a:lvl3pPr>
      <a:lvl4pPr marL="1600200" indent="-228600" algn="l" rtl="0" eaLnBrk="1" fontAlgn="base" hangingPunct="1">
        <a:spcBef>
          <a:spcPct val="20000"/>
        </a:spcBef>
        <a:spcAft>
          <a:spcPct val="0"/>
        </a:spcAft>
        <a:buClr>
          <a:schemeClr val="accent6">
            <a:lumMod val="75000"/>
          </a:schemeClr>
        </a:buClr>
        <a:buFont typeface="Arial"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rgbClr val="00B050"/>
        </a:buClr>
        <a:buSzPct val="85000"/>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SzPct val="8500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cid:image003.png@01D41DDD.D0F4343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156" r="33524"/>
          <a:stretch/>
        </p:blipFill>
        <p:spPr>
          <a:xfrm>
            <a:off x="-2778074" y="-2286000"/>
            <a:ext cx="8503920" cy="9721396"/>
          </a:xfrm>
          <a:prstGeom prst="rect">
            <a:avLst/>
          </a:prstGeom>
        </p:spPr>
      </p:pic>
      <p:sp>
        <p:nvSpPr>
          <p:cNvPr id="2" name="Text Placeholder 1"/>
          <p:cNvSpPr>
            <a:spLocks noGrp="1"/>
          </p:cNvSpPr>
          <p:nvPr>
            <p:ph type="body" sz="quarter" idx="11"/>
          </p:nvPr>
        </p:nvSpPr>
        <p:spPr/>
        <p:txBody>
          <a:bodyPr/>
          <a:lstStyle/>
          <a:p>
            <a:pPr>
              <a:buFont typeface="Arial" panose="020B0604020202020204" pitchFamily="34" charset="0"/>
              <a:buChar char="•"/>
            </a:pPr>
            <a:r>
              <a:rPr lang="en-US" dirty="0"/>
              <a:t>The training was developed according to industry needs</a:t>
            </a:r>
          </a:p>
          <a:p>
            <a:pPr marL="0" indent="0"/>
            <a:endParaRPr lang="en-US" dirty="0"/>
          </a:p>
          <a:p>
            <a:pPr>
              <a:buFont typeface="Arial" panose="020B0604020202020204" pitchFamily="34" charset="0"/>
              <a:buChar char="•"/>
            </a:pPr>
            <a:r>
              <a:rPr lang="en-US" dirty="0"/>
              <a:t>Training can be modified based on Consumer’s needs </a:t>
            </a:r>
          </a:p>
          <a:p>
            <a:pPr>
              <a:buFont typeface="Arial" panose="020B0604020202020204" pitchFamily="34" charset="0"/>
              <a:buChar char="•"/>
            </a:pPr>
            <a:endParaRPr lang="en-US" dirty="0"/>
          </a:p>
          <a:p>
            <a:pPr>
              <a:buFont typeface="Arial" panose="020B0604020202020204" pitchFamily="34" charset="0"/>
              <a:buChar char="•"/>
            </a:pPr>
            <a:r>
              <a:rPr lang="en-US" dirty="0"/>
              <a:t>Previous experience and/or training determines where they begin and how long they participate</a:t>
            </a:r>
          </a:p>
          <a:p>
            <a:pPr marL="0" indent="0"/>
            <a:endParaRPr lang="en-US" dirty="0"/>
          </a:p>
          <a:p>
            <a:pPr>
              <a:buFont typeface="Arial" panose="020B0604020202020204" pitchFamily="34" charset="0"/>
              <a:buChar char="•"/>
            </a:pPr>
            <a:endParaRPr lang="en-US" dirty="0"/>
          </a:p>
        </p:txBody>
      </p:sp>
      <p:grpSp>
        <p:nvGrpSpPr>
          <p:cNvPr id="3" name="Group 2"/>
          <p:cNvGrpSpPr/>
          <p:nvPr/>
        </p:nvGrpSpPr>
        <p:grpSpPr>
          <a:xfrm>
            <a:off x="-304800" y="-2514600"/>
            <a:ext cx="9906000" cy="10363200"/>
            <a:chOff x="-304800" y="-2514600"/>
            <a:chExt cx="9906000" cy="10363200"/>
          </a:xfrm>
        </p:grpSpPr>
        <p:sp>
          <p:nvSpPr>
            <p:cNvPr id="4" name="Flowchart: Document 3"/>
            <p:cNvSpPr/>
            <p:nvPr/>
          </p:nvSpPr>
          <p:spPr bwMode="auto">
            <a:xfrm>
              <a:off x="-304800" y="-2514600"/>
              <a:ext cx="9906000" cy="3429000"/>
            </a:xfrm>
            <a:prstGeom prst="flowChartDocument">
              <a:avLst/>
            </a:prstGeom>
            <a:solidFill>
              <a:srgbClr val="00783E"/>
            </a:solidFill>
            <a:ln w="9525"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5" name="Picture 2" descr="Z:\Public-Info\SCVRD\ADMINISTRATION\0412 - Public Information\Branding\Presentations\Files\VR Logo with letters and tagline_white letters.png"/>
            <p:cNvPicPr>
              <a:picLocks noChangeAspect="1" noChangeArrowheads="1"/>
            </p:cNvPicPr>
            <p:nvPr/>
          </p:nvPicPr>
          <p:blipFill>
            <a:blip r:embed="rId4" cstate="print"/>
            <a:srcRect/>
            <a:stretch>
              <a:fillRect/>
            </a:stretch>
          </p:blipFill>
          <p:spPr bwMode="auto">
            <a:xfrm>
              <a:off x="1473886" y="76200"/>
              <a:ext cx="2031314" cy="640080"/>
            </a:xfrm>
            <a:prstGeom prst="rect">
              <a:avLst/>
            </a:prstGeom>
            <a:noFill/>
          </p:spPr>
        </p:pic>
        <p:sp>
          <p:nvSpPr>
            <p:cNvPr id="6" name="Flowchart: Document 5"/>
            <p:cNvSpPr/>
            <p:nvPr/>
          </p:nvSpPr>
          <p:spPr bwMode="auto">
            <a:xfrm rot="10800000">
              <a:off x="-304800" y="6400800"/>
              <a:ext cx="9906000" cy="1447800"/>
            </a:xfrm>
            <a:prstGeom prst="flowChartDocument">
              <a:avLst/>
            </a:prstGeom>
            <a:solidFill>
              <a:srgbClr val="002060"/>
            </a:solidFill>
            <a:ln w="9525" cap="flat" cmpd="sng" algn="ctr">
              <a:noFill/>
              <a:prstDash val="solid"/>
              <a:miter lim="800000"/>
              <a:headEnd type="none" w="med" len="med"/>
              <a:tailEnd type="none" w="med" len="med"/>
            </a:ln>
            <a:effectLst>
              <a:outerShdw blurRad="50800" dist="38100" dir="13500000" algn="b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6292163" y="6477000"/>
              <a:ext cx="1023037" cy="307777"/>
            </a:xfrm>
            <a:prstGeom prst="rect">
              <a:avLst/>
            </a:prstGeom>
            <a:noFill/>
          </p:spPr>
          <p:txBody>
            <a:bodyPr wrap="none" rtlCol="0">
              <a:spAutoFit/>
            </a:bodyPr>
            <a:lstStyle/>
            <a:p>
              <a:r>
                <a:rPr lang="en-US" sz="1400" dirty="0">
                  <a:solidFill>
                    <a:srgbClr val="F5C400"/>
                  </a:solidFill>
                </a:rPr>
                <a:t>scvrd.net</a:t>
              </a:r>
            </a:p>
          </p:txBody>
        </p:sp>
      </p:grpSp>
    </p:spTree>
    <p:extLst>
      <p:ext uri="{BB962C8B-B14F-4D97-AF65-F5344CB8AC3E}">
        <p14:creationId xmlns:p14="http://schemas.microsoft.com/office/powerpoint/2010/main" val="276925237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60600"/>
            <a:ext cx="7010400" cy="4673600"/>
          </a:xfrm>
          <a:prstGeom prst="rect">
            <a:avLst/>
          </a:prstGeom>
        </p:spPr>
      </p:pic>
      <p:sp>
        <p:nvSpPr>
          <p:cNvPr id="2" name="Text Placeholder 1"/>
          <p:cNvSpPr>
            <a:spLocks noGrp="1"/>
          </p:cNvSpPr>
          <p:nvPr>
            <p:ph type="body" sz="quarter" idx="11"/>
          </p:nvPr>
        </p:nvSpPr>
        <p:spPr/>
        <p:txBody>
          <a:bodyPr/>
          <a:lstStyle/>
          <a:p>
            <a:pPr>
              <a:buFont typeface="Arial" panose="020B0604020202020204" pitchFamily="34" charset="0"/>
              <a:buChar char="•"/>
            </a:pPr>
            <a:r>
              <a:rPr lang="en-US" dirty="0"/>
              <a:t>Trainees utilize “live calls”</a:t>
            </a:r>
          </a:p>
          <a:p>
            <a:pPr>
              <a:buFont typeface="Arial" panose="020B0604020202020204" pitchFamily="34" charset="0"/>
              <a:buChar char="•"/>
            </a:pPr>
            <a:r>
              <a:rPr lang="en-US" dirty="0"/>
              <a:t>BPO American provides an on-site trainer</a:t>
            </a:r>
          </a:p>
          <a:p>
            <a:pPr>
              <a:buFont typeface="Arial" panose="020B0604020202020204" pitchFamily="34" charset="0"/>
              <a:buChar char="•"/>
            </a:pPr>
            <a:r>
              <a:rPr lang="en-US" dirty="0"/>
              <a:t>Trainees progress in call volume, leads to hire</a:t>
            </a:r>
          </a:p>
          <a:p>
            <a:pPr>
              <a:buFont typeface="Arial" panose="020B0604020202020204" pitchFamily="34" charset="0"/>
              <a:buChar char="•"/>
            </a:pPr>
            <a:endParaRPr lang="en-US" dirty="0"/>
          </a:p>
        </p:txBody>
      </p:sp>
      <p:pic>
        <p:nvPicPr>
          <p:cNvPr id="2050" name="Picture 2" descr="Customer Experience Manag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580" y="396240"/>
            <a:ext cx="904875" cy="41116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800" y="-2514600"/>
            <a:ext cx="9906000" cy="10363200"/>
            <a:chOff x="-304800" y="-2514600"/>
            <a:chExt cx="9906000" cy="10363200"/>
          </a:xfrm>
        </p:grpSpPr>
        <p:sp>
          <p:nvSpPr>
            <p:cNvPr id="8" name="Flowchart: Document 7"/>
            <p:cNvSpPr/>
            <p:nvPr/>
          </p:nvSpPr>
          <p:spPr bwMode="auto">
            <a:xfrm>
              <a:off x="-304800" y="-2514600"/>
              <a:ext cx="9906000" cy="3429000"/>
            </a:xfrm>
            <a:prstGeom prst="flowChartDocument">
              <a:avLst/>
            </a:prstGeom>
            <a:solidFill>
              <a:srgbClr val="00783E"/>
            </a:solidFill>
            <a:ln w="9525"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9" name="Picture 2" descr="Z:\Public-Info\SCVRD\ADMINISTRATION\0412 - Public Information\Branding\Presentations\Files\VR Logo with letters and tagline_white letters.png"/>
            <p:cNvPicPr>
              <a:picLocks noChangeAspect="1" noChangeArrowheads="1"/>
            </p:cNvPicPr>
            <p:nvPr/>
          </p:nvPicPr>
          <p:blipFill>
            <a:blip r:embed="rId5" cstate="print"/>
            <a:srcRect/>
            <a:stretch>
              <a:fillRect/>
            </a:stretch>
          </p:blipFill>
          <p:spPr bwMode="auto">
            <a:xfrm>
              <a:off x="1473886" y="76200"/>
              <a:ext cx="2031314" cy="640080"/>
            </a:xfrm>
            <a:prstGeom prst="rect">
              <a:avLst/>
            </a:prstGeom>
            <a:noFill/>
          </p:spPr>
        </p:pic>
        <p:sp>
          <p:nvSpPr>
            <p:cNvPr id="10" name="Flowchart: Document 9"/>
            <p:cNvSpPr/>
            <p:nvPr/>
          </p:nvSpPr>
          <p:spPr bwMode="auto">
            <a:xfrm rot="10800000">
              <a:off x="-304800" y="6400800"/>
              <a:ext cx="9906000" cy="1447800"/>
            </a:xfrm>
            <a:prstGeom prst="flowChartDocument">
              <a:avLst/>
            </a:prstGeom>
            <a:solidFill>
              <a:srgbClr val="002060"/>
            </a:solidFill>
            <a:ln w="9525" cap="flat" cmpd="sng" algn="ctr">
              <a:noFill/>
              <a:prstDash val="solid"/>
              <a:miter lim="800000"/>
              <a:headEnd type="none" w="med" len="med"/>
              <a:tailEnd type="none" w="med" len="med"/>
            </a:ln>
            <a:effectLst>
              <a:outerShdw blurRad="50800" dist="38100" dir="13500000" algn="b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TextBox 10"/>
            <p:cNvSpPr txBox="1"/>
            <p:nvPr/>
          </p:nvSpPr>
          <p:spPr>
            <a:xfrm>
              <a:off x="6292163" y="6477000"/>
              <a:ext cx="1023037" cy="307777"/>
            </a:xfrm>
            <a:prstGeom prst="rect">
              <a:avLst/>
            </a:prstGeom>
            <a:noFill/>
          </p:spPr>
          <p:txBody>
            <a:bodyPr wrap="none" rtlCol="0">
              <a:spAutoFit/>
            </a:bodyPr>
            <a:lstStyle/>
            <a:p>
              <a:r>
                <a:rPr lang="en-US" sz="1400" dirty="0">
                  <a:solidFill>
                    <a:srgbClr val="F5C400"/>
                  </a:solidFill>
                </a:rPr>
                <a:t>scvrd.net</a:t>
              </a:r>
            </a:p>
          </p:txBody>
        </p:sp>
      </p:gr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12" y="1066800"/>
            <a:ext cx="3688088" cy="1328931"/>
          </a:xfrm>
          <a:prstGeom prst="rect">
            <a:avLst/>
          </a:prstGeom>
        </p:spPr>
      </p:pic>
    </p:spTree>
    <p:extLst>
      <p:ext uri="{BB962C8B-B14F-4D97-AF65-F5344CB8AC3E}">
        <p14:creationId xmlns:p14="http://schemas.microsoft.com/office/powerpoint/2010/main" val="397518429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Text Placeholder 2"/>
          <p:cNvSpPr>
            <a:spLocks noGrp="1"/>
          </p:cNvSpPr>
          <p:nvPr>
            <p:ph type="body" idx="1"/>
          </p:nvPr>
        </p:nvSpPr>
        <p:spPr/>
        <p:txBody>
          <a:bodyPr/>
          <a:lstStyle/>
          <a:p>
            <a:r>
              <a:rPr lang="en-US" dirty="0"/>
              <a:t>Change Leads to Success</a:t>
            </a:r>
          </a:p>
          <a:p>
            <a:endParaRPr lang="en-US" dirty="0"/>
          </a:p>
        </p:txBody>
      </p:sp>
    </p:spTree>
    <p:extLst>
      <p:ext uri="{BB962C8B-B14F-4D97-AF65-F5344CB8AC3E}">
        <p14:creationId xmlns:p14="http://schemas.microsoft.com/office/powerpoint/2010/main" val="89885750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447801"/>
            <a:ext cx="7162800" cy="4216539"/>
          </a:xfrm>
          <a:prstGeom prst="rect">
            <a:avLst/>
          </a:prstGeom>
          <a:noFill/>
        </p:spPr>
        <p:txBody>
          <a:bodyPr wrap="square" rtlCol="0">
            <a:spAutoFit/>
          </a:bodyPr>
          <a:lstStyle/>
          <a:p>
            <a:r>
              <a:rPr lang="en-US" sz="2800" b="1" dirty="0"/>
              <a:t>Success:</a:t>
            </a:r>
          </a:p>
          <a:p>
            <a:endParaRPr lang="en-US" dirty="0"/>
          </a:p>
          <a:p>
            <a:r>
              <a:rPr lang="en-US" dirty="0"/>
              <a:t>More than 15 Consumers have participated in training.</a:t>
            </a:r>
          </a:p>
          <a:p>
            <a:endParaRPr lang="en-US" dirty="0"/>
          </a:p>
          <a:p>
            <a:r>
              <a:rPr lang="en-US" b="1" dirty="0"/>
              <a:t>Hires include:</a:t>
            </a:r>
          </a:p>
          <a:p>
            <a:r>
              <a:rPr lang="en-US" dirty="0"/>
              <a:t>BPO American 				4</a:t>
            </a:r>
          </a:p>
          <a:p>
            <a:r>
              <a:rPr lang="en-US" dirty="0" err="1"/>
              <a:t>Sitel</a:t>
            </a:r>
            <a:r>
              <a:rPr lang="en-US" dirty="0"/>
              <a:t> 						3</a:t>
            </a:r>
          </a:p>
          <a:p>
            <a:r>
              <a:rPr lang="en-US" dirty="0"/>
              <a:t>TD Bank Customer Service		1</a:t>
            </a:r>
          </a:p>
          <a:p>
            <a:r>
              <a:rPr lang="en-US" dirty="0"/>
              <a:t>Visiting Angels Home Health Care	1</a:t>
            </a:r>
          </a:p>
          <a:p>
            <a:r>
              <a:rPr lang="en-US" dirty="0"/>
              <a:t>Home Instead Home Health		1</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275" y="381000"/>
            <a:ext cx="8156325" cy="5632311"/>
          </a:xfrm>
          <a:prstGeom prst="rect">
            <a:avLst/>
          </a:prstGeom>
          <a:noFill/>
        </p:spPr>
        <p:txBody>
          <a:bodyPr wrap="square" rtlCol="0">
            <a:spAutoFit/>
          </a:bodyPr>
          <a:lstStyle/>
          <a:p>
            <a:pPr lvl="0" algn="ctr"/>
            <a:r>
              <a:rPr lang="en-US" sz="1800" dirty="0">
                <a:solidFill>
                  <a:srgbClr val="00783E"/>
                </a:solidFill>
              </a:rPr>
              <a:t>Successful Case Study</a:t>
            </a:r>
          </a:p>
          <a:p>
            <a:pPr lvl="0" algn="ctr"/>
            <a:endParaRPr lang="en-US" sz="1800" dirty="0">
              <a:solidFill>
                <a:srgbClr val="00783E"/>
              </a:solidFill>
            </a:endParaRPr>
          </a:p>
          <a:p>
            <a:pPr lvl="0"/>
            <a:r>
              <a:rPr lang="en-US" sz="1800" dirty="0">
                <a:solidFill>
                  <a:srgbClr val="00783E"/>
                </a:solidFill>
              </a:rPr>
              <a:t>A 42 year old female was referred by SC Works; a </a:t>
            </a:r>
          </a:p>
          <a:p>
            <a:pPr lvl="0"/>
            <a:r>
              <a:rPr lang="en-US" sz="1800" dirty="0">
                <a:solidFill>
                  <a:srgbClr val="00783E"/>
                </a:solidFill>
              </a:rPr>
              <a:t>workforce partner.  She was having difficulty with her </a:t>
            </a:r>
          </a:p>
          <a:p>
            <a:pPr lvl="0"/>
            <a:r>
              <a:rPr lang="en-US" sz="1800" dirty="0">
                <a:solidFill>
                  <a:srgbClr val="00783E"/>
                </a:solidFill>
              </a:rPr>
              <a:t>legs and hands due to MS and had last worked in</a:t>
            </a:r>
          </a:p>
          <a:p>
            <a:pPr lvl="0"/>
            <a:r>
              <a:rPr lang="en-US" sz="1800" dirty="0">
                <a:solidFill>
                  <a:srgbClr val="00783E"/>
                </a:solidFill>
              </a:rPr>
              <a:t>2002. After assessments and attending both occupational</a:t>
            </a:r>
          </a:p>
          <a:p>
            <a:pPr lvl="0"/>
            <a:r>
              <a:rPr lang="en-US" sz="1800" dirty="0">
                <a:solidFill>
                  <a:srgbClr val="00783E"/>
                </a:solidFill>
              </a:rPr>
              <a:t>and physical therapy, the consumer entered Job Readiness</a:t>
            </a:r>
          </a:p>
          <a:p>
            <a:pPr lvl="0"/>
            <a:r>
              <a:rPr lang="en-US" sz="1800" dirty="0">
                <a:solidFill>
                  <a:srgbClr val="00783E"/>
                </a:solidFill>
              </a:rPr>
              <a:t>Training. This training served to build stamina and provide</a:t>
            </a:r>
          </a:p>
          <a:p>
            <a:pPr lvl="0"/>
            <a:r>
              <a:rPr lang="en-US" sz="1800" dirty="0">
                <a:solidFill>
                  <a:srgbClr val="00783E"/>
                </a:solidFill>
              </a:rPr>
              <a:t>foundational skills. Next she participated in a Job Try Out</a:t>
            </a:r>
          </a:p>
          <a:p>
            <a:pPr lvl="0"/>
            <a:r>
              <a:rPr lang="en-US" sz="1800" dirty="0">
                <a:solidFill>
                  <a:srgbClr val="00783E"/>
                </a:solidFill>
              </a:rPr>
              <a:t>for the local Chamber of Commerce as a receptionist. She</a:t>
            </a:r>
          </a:p>
          <a:p>
            <a:pPr lvl="0"/>
            <a:r>
              <a:rPr lang="en-US" sz="1800" dirty="0">
                <a:solidFill>
                  <a:srgbClr val="00783E"/>
                </a:solidFill>
              </a:rPr>
              <a:t>quickly learned she had an interest in customer service, so</a:t>
            </a:r>
          </a:p>
          <a:p>
            <a:pPr lvl="0"/>
            <a:r>
              <a:rPr lang="en-US" sz="1800" dirty="0">
                <a:solidFill>
                  <a:srgbClr val="00783E"/>
                </a:solidFill>
              </a:rPr>
              <a:t>she entered VR’s Basic Applications Plus training that teaches</a:t>
            </a:r>
          </a:p>
          <a:p>
            <a:pPr lvl="0"/>
            <a:r>
              <a:rPr lang="en-US" sz="1800" dirty="0">
                <a:solidFill>
                  <a:srgbClr val="00783E"/>
                </a:solidFill>
              </a:rPr>
              <a:t>advanced skills necessary for administrative, clerical, and </a:t>
            </a:r>
          </a:p>
          <a:p>
            <a:pPr lvl="0"/>
            <a:r>
              <a:rPr lang="en-US" sz="1800" dirty="0">
                <a:solidFill>
                  <a:srgbClr val="00783E"/>
                </a:solidFill>
              </a:rPr>
              <a:t>customer service positions. After successful completion of this </a:t>
            </a:r>
          </a:p>
          <a:p>
            <a:pPr lvl="0"/>
            <a:r>
              <a:rPr lang="en-US" sz="1800" dirty="0">
                <a:solidFill>
                  <a:srgbClr val="00783E"/>
                </a:solidFill>
              </a:rPr>
              <a:t>program, she was identified as a good candidate for VR’s </a:t>
            </a:r>
          </a:p>
          <a:p>
            <a:pPr lvl="0"/>
            <a:r>
              <a:rPr lang="en-US" sz="1800" dirty="0">
                <a:solidFill>
                  <a:srgbClr val="00783E"/>
                </a:solidFill>
              </a:rPr>
              <a:t>call center training.  At the end of her first week in the mock call</a:t>
            </a:r>
          </a:p>
          <a:p>
            <a:pPr lvl="0"/>
            <a:r>
              <a:rPr lang="en-US" sz="1800" dirty="0">
                <a:solidFill>
                  <a:srgbClr val="00783E"/>
                </a:solidFill>
              </a:rPr>
              <a:t>center, she said, “I love It!”  She completed 12 weeks of onsite </a:t>
            </a:r>
          </a:p>
          <a:p>
            <a:pPr lvl="0"/>
            <a:r>
              <a:rPr lang="en-US" sz="1800" dirty="0">
                <a:solidFill>
                  <a:srgbClr val="00783E"/>
                </a:solidFill>
              </a:rPr>
              <a:t>call center training, received </a:t>
            </a:r>
            <a:r>
              <a:rPr lang="en-US" sz="1800">
                <a:solidFill>
                  <a:srgbClr val="00783E"/>
                </a:solidFill>
              </a:rPr>
              <a:t>an interview, </a:t>
            </a:r>
            <a:r>
              <a:rPr lang="en-US" sz="1800" dirty="0">
                <a:solidFill>
                  <a:srgbClr val="00783E"/>
                </a:solidFill>
              </a:rPr>
              <a:t>and was hired in a full</a:t>
            </a:r>
          </a:p>
          <a:p>
            <a:pPr lvl="0"/>
            <a:r>
              <a:rPr lang="en-US" sz="1800" dirty="0">
                <a:solidFill>
                  <a:srgbClr val="00783E"/>
                </a:solidFill>
              </a:rPr>
              <a:t>time position. She has been with BPO American since January </a:t>
            </a:r>
          </a:p>
          <a:p>
            <a:pPr lvl="0"/>
            <a:r>
              <a:rPr lang="en-US" sz="1800" dirty="0">
                <a:solidFill>
                  <a:srgbClr val="00783E"/>
                </a:solidFill>
              </a:rPr>
              <a:t>and is still happy. </a:t>
            </a:r>
          </a:p>
        </p:txBody>
      </p:sp>
    </p:spTree>
    <p:extLst>
      <p:ext uri="{BB962C8B-B14F-4D97-AF65-F5344CB8AC3E}">
        <p14:creationId xmlns:p14="http://schemas.microsoft.com/office/powerpoint/2010/main" val="414289929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838200" y="4069140"/>
            <a:ext cx="7678737" cy="1569660"/>
          </a:xfrm>
        </p:spPr>
        <p:txBody>
          <a:bodyPr/>
          <a:lstStyle/>
          <a:p>
            <a:r>
              <a:rPr lang="en-US" dirty="0"/>
              <a:t>Cathy Clower and Darline Graham</a:t>
            </a:r>
            <a:br>
              <a:rPr lang="en-US" dirty="0"/>
            </a:br>
            <a:r>
              <a:rPr lang="en-US" dirty="0"/>
              <a:t>803-896-6668</a:t>
            </a:r>
            <a:br>
              <a:rPr lang="en-US" dirty="0"/>
            </a:br>
            <a:r>
              <a:rPr lang="en-US" dirty="0"/>
              <a:t>www.scvrd.net</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Change Leads to Success</a:t>
            </a:r>
          </a:p>
        </p:txBody>
      </p:sp>
      <p:sp>
        <p:nvSpPr>
          <p:cNvPr id="3" name="Date Placeholder 2"/>
          <p:cNvSpPr>
            <a:spLocks noGrp="1"/>
          </p:cNvSpPr>
          <p:nvPr>
            <p:ph type="dt" sz="quarter" idx="10"/>
          </p:nvPr>
        </p:nvSpPr>
        <p:spPr/>
        <p:txBody>
          <a:bodyPr/>
          <a:lstStyle/>
          <a:p>
            <a:pPr>
              <a:defRPr/>
            </a:pPr>
            <a:fld id="{F327CFE7-A30E-4844-90CA-FC9DFB6C774C}" type="datetime2">
              <a:rPr lang="en-US" smtClean="0"/>
              <a:pPr>
                <a:defRPr/>
              </a:pPr>
              <a:t>Tuesday, August 7, 2018</a:t>
            </a:fld>
            <a:endParaRPr lang="en-US" dirty="0"/>
          </a:p>
        </p:txBody>
      </p:sp>
      <p:sp>
        <p:nvSpPr>
          <p:cNvPr id="4" name="Text Placeholder 3"/>
          <p:cNvSpPr>
            <a:spLocks noGrp="1"/>
          </p:cNvSpPr>
          <p:nvPr>
            <p:ph type="body" sz="quarter" idx="11"/>
          </p:nvPr>
        </p:nvSpPr>
        <p:spPr/>
        <p:txBody>
          <a:bodyPr/>
          <a:lstStyle/>
          <a:p>
            <a:r>
              <a:rPr lang="en-US" dirty="0"/>
              <a:t>Cathy Clower and Darline Graham</a:t>
            </a:r>
          </a:p>
        </p:txBody>
      </p:sp>
      <p:sp>
        <p:nvSpPr>
          <p:cNvPr id="5" name="Text Placeholder 4"/>
          <p:cNvSpPr>
            <a:spLocks noGrp="1"/>
          </p:cNvSpPr>
          <p:nvPr>
            <p:ph type="body" sz="quarter" idx="12"/>
          </p:nvPr>
        </p:nvSpPr>
        <p:spPr/>
        <p:txBody>
          <a:bodyPr/>
          <a:lstStyle/>
          <a:p>
            <a:r>
              <a:rPr lang="en-US" dirty="0"/>
              <a:t>Sector-Driven Customized Training Solutions </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p:txBody>
          <a:bodyPr/>
          <a:lstStyle/>
          <a:p>
            <a:r>
              <a:rPr lang="en-US" dirty="0"/>
              <a:t>Change Leads to Success</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828800"/>
            <a:ext cx="6705600" cy="2123658"/>
          </a:xfrm>
          <a:prstGeom prst="rect">
            <a:avLst/>
          </a:prstGeom>
          <a:noFill/>
        </p:spPr>
        <p:txBody>
          <a:bodyPr wrap="square" rtlCol="0">
            <a:spAutoFit/>
          </a:bodyPr>
          <a:lstStyle/>
          <a:p>
            <a:pPr marL="342900" indent="-342900">
              <a:buFont typeface="Arial" panose="020B0604020202020204" pitchFamily="34" charset="0"/>
              <a:buChar char="•"/>
            </a:pPr>
            <a:r>
              <a:rPr lang="en-US" sz="3600" dirty="0"/>
              <a:t>Change in System</a:t>
            </a:r>
          </a:p>
          <a:p>
            <a:pPr marL="342900" indent="-342900">
              <a:buFont typeface="Arial" panose="020B0604020202020204" pitchFamily="34" charset="0"/>
              <a:buChar char="•"/>
            </a:pPr>
            <a:r>
              <a:rPr lang="en-US" sz="3600" dirty="0"/>
              <a:t>Customized Training</a:t>
            </a:r>
          </a:p>
          <a:p>
            <a:pPr marL="342900" indent="-342900">
              <a:buFont typeface="Arial" panose="020B0604020202020204" pitchFamily="34" charset="0"/>
              <a:buChar char="•"/>
            </a:pPr>
            <a:r>
              <a:rPr lang="en-US" sz="3600" dirty="0"/>
              <a:t>Success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2365111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a:buFont typeface="Arial" panose="020B0604020202020204" pitchFamily="34" charset="0"/>
              <a:buChar char="•"/>
            </a:pPr>
            <a:r>
              <a:rPr lang="en-US" sz="2400" dirty="0"/>
              <a:t>WIOA Increases Collaboration to meet the needs of job seekers and employers</a:t>
            </a:r>
          </a:p>
          <a:p>
            <a:pPr marL="0" indent="0"/>
            <a:endParaRPr lang="en-US" sz="2400" dirty="0"/>
          </a:p>
          <a:p>
            <a:pPr>
              <a:buFont typeface="Arial" panose="020B0604020202020204" pitchFamily="34" charset="0"/>
              <a:buChar char="•"/>
            </a:pPr>
            <a:r>
              <a:rPr lang="en-US" sz="2400" dirty="0"/>
              <a:t>SC partners align to meet the needs of industry</a:t>
            </a:r>
          </a:p>
          <a:p>
            <a:pPr marL="0" indent="0"/>
            <a:endParaRPr lang="en-US" sz="2400" dirty="0"/>
          </a:p>
          <a:p>
            <a:pPr>
              <a:buFont typeface="Arial" panose="020B0604020202020204" pitchFamily="34" charset="0"/>
              <a:buChar char="•"/>
            </a:pPr>
            <a:r>
              <a:rPr lang="en-US" sz="2400" dirty="0"/>
              <a:t>VR joins Sector Strategies teams across South Carolina</a:t>
            </a:r>
          </a:p>
          <a:p>
            <a:pPr marL="0" indent="0"/>
            <a:endParaRPr lang="en-US" sz="2400" dirty="0"/>
          </a:p>
          <a:p>
            <a:pPr marL="0" indent="0"/>
            <a:endParaRPr lang="en-US" sz="2400" dirty="0"/>
          </a:p>
          <a:p>
            <a:pPr marL="0" indent="0"/>
            <a:endParaRPr lang="en-US" sz="2400" dirty="0"/>
          </a:p>
        </p:txBody>
      </p:sp>
      <p:sp>
        <p:nvSpPr>
          <p:cNvPr id="2" name="AutoShape 4" descr="Image result for Call center images"/>
          <p:cNvSpPr>
            <a:spLocks noChangeAspect="1" noChangeArrowheads="1"/>
          </p:cNvSpPr>
          <p:nvPr/>
        </p:nvSpPr>
        <p:spPr bwMode="auto">
          <a:xfrm>
            <a:off x="155575" y="-547688"/>
            <a:ext cx="1714500"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Image result for job interview images"/>
          <p:cNvSpPr>
            <a:spLocks noChangeAspect="1" noChangeArrowheads="1"/>
          </p:cNvSpPr>
          <p:nvPr/>
        </p:nvSpPr>
        <p:spPr bwMode="auto">
          <a:xfrm>
            <a:off x="626706" y="589755"/>
            <a:ext cx="185737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4" descr="Image result for sector strategies sc"/>
          <p:cNvSpPr>
            <a:spLocks noChangeAspect="1" noChangeArrowheads="1"/>
          </p:cNvSpPr>
          <p:nvPr/>
        </p:nvSpPr>
        <p:spPr bwMode="auto">
          <a:xfrm>
            <a:off x="155575"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Image result for sector strategies sc"/>
          <p:cNvSpPr>
            <a:spLocks noChangeAspect="1" noChangeArrowheads="1"/>
          </p:cNvSpPr>
          <p:nvPr/>
        </p:nvSpPr>
        <p:spPr bwMode="auto">
          <a:xfrm>
            <a:off x="307975" y="-7318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37" y="1173163"/>
            <a:ext cx="5102225" cy="4888051"/>
          </a:xfrm>
          <a:prstGeom prst="rect">
            <a:avLst/>
          </a:prstGeom>
        </p:spPr>
      </p:pic>
      <p:sp>
        <p:nvSpPr>
          <p:cNvPr id="6" name="AutoShape 2" descr="Image result for map outline of south carolina"/>
          <p:cNvSpPr>
            <a:spLocks noChangeAspect="1" noChangeArrowheads="1"/>
          </p:cNvSpPr>
          <p:nvPr/>
        </p:nvSpPr>
        <p:spPr bwMode="auto">
          <a:xfrm>
            <a:off x="155575" y="-2155825"/>
            <a:ext cx="5695950" cy="449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www.supercoloring.com/sites/default/files/silhouettes/2015/05/south-carolina-map-dodger-blue-silhouett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www.supercoloring.com/sites/default/files/silhouettes/2015/05/south-carolina-map-dodger-blue-silhouette.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http://www.supercoloring.com/sites/default/files/silhouettes/2015/05/south-carolina-map-dodger-blue-silhouette.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76661" y="1368601"/>
            <a:ext cx="10266506" cy="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cid:image003.png@01D41DDD.D0F43430"/>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89550" b="-89550"/>
          <a:stretch/>
        </p:blipFill>
        <p:spPr bwMode="auto">
          <a:xfrm>
            <a:off x="-76200" y="5562600"/>
            <a:ext cx="93726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 r="4606" b="11403"/>
          <a:stretch/>
        </p:blipFill>
        <p:spPr>
          <a:xfrm>
            <a:off x="0" y="1859280"/>
            <a:ext cx="1848938" cy="34747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74046653"/>
              </p:ext>
            </p:extLst>
          </p:nvPr>
        </p:nvGraphicFramePr>
        <p:xfrm>
          <a:off x="1828800" y="1516306"/>
          <a:ext cx="7218862" cy="3765108"/>
        </p:xfrm>
        <a:graphic>
          <a:graphicData uri="http://schemas.openxmlformats.org/drawingml/2006/table">
            <a:tbl>
              <a:tblPr firstRow="1" bandRow="1">
                <a:tableStyleId>{5C22544A-7EE6-4342-B048-85BDC9FD1C3A}</a:tableStyleId>
              </a:tblPr>
              <a:tblGrid>
                <a:gridCol w="1827958">
                  <a:extLst>
                    <a:ext uri="{9D8B030D-6E8A-4147-A177-3AD203B41FA5}">
                      <a16:colId xmlns:a16="http://schemas.microsoft.com/office/drawing/2014/main" val="455507950"/>
                    </a:ext>
                  </a:extLst>
                </a:gridCol>
                <a:gridCol w="2541426">
                  <a:extLst>
                    <a:ext uri="{9D8B030D-6E8A-4147-A177-3AD203B41FA5}">
                      <a16:colId xmlns:a16="http://schemas.microsoft.com/office/drawing/2014/main" val="1749253533"/>
                    </a:ext>
                  </a:extLst>
                </a:gridCol>
                <a:gridCol w="2849478">
                  <a:extLst>
                    <a:ext uri="{9D8B030D-6E8A-4147-A177-3AD203B41FA5}">
                      <a16:colId xmlns:a16="http://schemas.microsoft.com/office/drawing/2014/main" val="1656807197"/>
                    </a:ext>
                  </a:extLst>
                </a:gridCol>
              </a:tblGrid>
              <a:tr h="656148">
                <a:tc>
                  <a:txBody>
                    <a:bodyPr/>
                    <a:lstStyle/>
                    <a:p>
                      <a:endParaRPr lang="en-US" sz="1300" baseline="0" dirty="0">
                        <a:solidFill>
                          <a:srgbClr val="000000"/>
                        </a:solidFill>
                        <a:latin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a:txBody>
                    <a:bodyPr/>
                    <a:lstStyle/>
                    <a:p>
                      <a:pPr algn="ctr"/>
                      <a:r>
                        <a:rPr lang="en-US" sz="1300" baseline="0" dirty="0">
                          <a:solidFill>
                            <a:srgbClr val="000000"/>
                          </a:solidFill>
                          <a:latin typeface="Calibri" panose="020F0502020204030204" pitchFamily="34" charset="0"/>
                        </a:rPr>
                        <a:t>In the Past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494BA"/>
                    </a:solidFill>
                  </a:tcPr>
                </a:tc>
                <a:tc>
                  <a:txBody>
                    <a:bodyPr/>
                    <a:lstStyle/>
                    <a:p>
                      <a:pPr algn="ctr"/>
                      <a:r>
                        <a:rPr lang="en-US" sz="1300" baseline="0" dirty="0">
                          <a:solidFill>
                            <a:srgbClr val="000000"/>
                          </a:solidFill>
                          <a:latin typeface="Calibri" panose="020F0502020204030204" pitchFamily="34" charset="0"/>
                        </a:rPr>
                        <a:t>Going Forward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494BA"/>
                    </a:solidFill>
                  </a:tcPr>
                </a:tc>
                <a:extLst>
                  <a:ext uri="{0D108BD9-81ED-4DB2-BD59-A6C34878D82A}">
                    <a16:rowId xmlns:a16="http://schemas.microsoft.com/office/drawing/2014/main" val="2187667968"/>
                  </a:ext>
                </a:extLst>
              </a:tr>
              <a:tr h="777240">
                <a:tc>
                  <a:txBody>
                    <a:bodyPr/>
                    <a:lstStyle/>
                    <a:p>
                      <a:r>
                        <a:rPr lang="en-US" sz="1300" b="1" dirty="0">
                          <a:solidFill>
                            <a:srgbClr val="000000"/>
                          </a:solidFill>
                          <a:latin typeface="Calibri" panose="020F0502020204030204" pitchFamily="34" charset="0"/>
                        </a:rPr>
                        <a:t>Our Relationship</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3494BA"/>
                    </a:solidFill>
                  </a:tcPr>
                </a:tc>
                <a:tc>
                  <a:txBody>
                    <a:bodyPr/>
                    <a:lstStyle/>
                    <a:p>
                      <a:pPr algn="ctr"/>
                      <a:r>
                        <a:rPr lang="en-US" sz="1300" b="0" dirty="0">
                          <a:solidFill>
                            <a:srgbClr val="000000"/>
                          </a:solidFill>
                          <a:latin typeface="Calibri" panose="020F0502020204030204" pitchFamily="34" charset="0"/>
                        </a:rPr>
                        <a:t>Employers are </a:t>
                      </a:r>
                      <a:r>
                        <a:rPr lang="en-US" sz="1300" b="1" dirty="0">
                          <a:solidFill>
                            <a:srgbClr val="000000"/>
                          </a:solidFill>
                          <a:latin typeface="Calibri" panose="020F0502020204030204" pitchFamily="34" charset="0"/>
                        </a:rPr>
                        <a:t>customers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DCE7"/>
                    </a:solidFill>
                  </a:tcPr>
                </a:tc>
                <a:tc>
                  <a:txBody>
                    <a:bodyPr/>
                    <a:lstStyle/>
                    <a:p>
                      <a:pPr algn="ctr"/>
                      <a:r>
                        <a:rPr lang="en-US" sz="1300" b="0" dirty="0">
                          <a:solidFill>
                            <a:srgbClr val="000000"/>
                          </a:solidFill>
                          <a:latin typeface="Calibri" panose="020F0502020204030204" pitchFamily="34" charset="0"/>
                        </a:rPr>
                        <a:t>Employers are </a:t>
                      </a:r>
                      <a:r>
                        <a:rPr lang="en-US" sz="1300" b="1" dirty="0">
                          <a:solidFill>
                            <a:srgbClr val="000000"/>
                          </a:solidFill>
                          <a:latin typeface="Calibri" panose="020F0502020204030204" pitchFamily="34" charset="0"/>
                        </a:rPr>
                        <a:t>partners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DCE7"/>
                    </a:solidFill>
                  </a:tcPr>
                </a:tc>
                <a:extLst>
                  <a:ext uri="{0D108BD9-81ED-4DB2-BD59-A6C34878D82A}">
                    <a16:rowId xmlns:a16="http://schemas.microsoft.com/office/drawing/2014/main" val="2603563814"/>
                  </a:ext>
                </a:extLst>
              </a:tr>
              <a:tr h="777240">
                <a:tc>
                  <a:txBody>
                    <a:bodyPr/>
                    <a:lstStyle/>
                    <a:p>
                      <a:r>
                        <a:rPr lang="en-US" sz="1300" b="1" dirty="0">
                          <a:solidFill>
                            <a:srgbClr val="000000"/>
                          </a:solidFill>
                          <a:latin typeface="Calibri" panose="020F0502020204030204" pitchFamily="34" charset="0"/>
                        </a:rPr>
                        <a:t>Our Collaboration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4BA"/>
                    </a:solidFill>
                  </a:tcPr>
                </a:tc>
                <a:tc>
                  <a:txBody>
                    <a:bodyPr/>
                    <a:lstStyle/>
                    <a:p>
                      <a:pPr algn="ctr"/>
                      <a:r>
                        <a:rPr lang="en-US" sz="1300" b="0" dirty="0">
                          <a:solidFill>
                            <a:srgbClr val="000000"/>
                          </a:solidFill>
                          <a:latin typeface="Calibri" panose="020F0502020204030204" pitchFamily="34" charset="0"/>
                        </a:rPr>
                        <a:t>Focus on labor exchange</a:t>
                      </a:r>
                      <a:br>
                        <a:rPr lang="en-US" sz="1300" b="0" dirty="0">
                          <a:solidFill>
                            <a:srgbClr val="000000"/>
                          </a:solidFill>
                          <a:latin typeface="Calibri" panose="020F0502020204030204" pitchFamily="34" charset="0"/>
                        </a:rPr>
                      </a:br>
                      <a:r>
                        <a:rPr lang="en-US" sz="1300" b="0" dirty="0">
                          <a:solidFill>
                            <a:srgbClr val="000000"/>
                          </a:solidFill>
                          <a:latin typeface="Calibri" panose="020F0502020204030204" pitchFamily="34" charset="0"/>
                        </a:rPr>
                        <a:t>(e.g., good jobs, find referrals, etc.)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FF3"/>
                    </a:solidFill>
                  </a:tcPr>
                </a:tc>
                <a:tc>
                  <a:txBody>
                    <a:bodyPr/>
                    <a:lstStyle/>
                    <a:p>
                      <a:pPr algn="ctr"/>
                      <a:r>
                        <a:rPr lang="en-US" sz="1300" b="0" dirty="0">
                          <a:solidFill>
                            <a:srgbClr val="000000"/>
                          </a:solidFill>
                          <a:latin typeface="Calibri" panose="020F0502020204030204" pitchFamily="34" charset="0"/>
                        </a:rPr>
                        <a:t>Industry employers design programs </a:t>
                      </a:r>
                      <a:br>
                        <a:rPr lang="en-US" sz="1300" b="0" dirty="0">
                          <a:solidFill>
                            <a:srgbClr val="000000"/>
                          </a:solidFill>
                          <a:latin typeface="Calibri" panose="020F0502020204030204" pitchFamily="34" charset="0"/>
                        </a:rPr>
                      </a:br>
                      <a:r>
                        <a:rPr lang="en-US" sz="1300" b="0" dirty="0">
                          <a:solidFill>
                            <a:srgbClr val="000000"/>
                          </a:solidFill>
                          <a:latin typeface="Calibri" panose="020F0502020204030204" pitchFamily="34" charset="0"/>
                        </a:rPr>
                        <a:t>in collaboration</a:t>
                      </a:r>
                      <a:r>
                        <a:rPr lang="en-US" sz="1300" b="0" baseline="0" dirty="0">
                          <a:solidFill>
                            <a:srgbClr val="000000"/>
                          </a:solidFill>
                          <a:latin typeface="Calibri" panose="020F0502020204030204" pitchFamily="34" charset="0"/>
                        </a:rPr>
                        <a:t> with the </a:t>
                      </a:r>
                      <a:br>
                        <a:rPr lang="en-US" sz="1300" b="0" baseline="0" dirty="0">
                          <a:solidFill>
                            <a:srgbClr val="000000"/>
                          </a:solidFill>
                          <a:latin typeface="Calibri" panose="020F0502020204030204" pitchFamily="34" charset="0"/>
                        </a:rPr>
                      </a:br>
                      <a:r>
                        <a:rPr lang="en-US" sz="1300" b="0" baseline="0" dirty="0">
                          <a:solidFill>
                            <a:srgbClr val="000000"/>
                          </a:solidFill>
                          <a:latin typeface="Calibri" panose="020F0502020204030204" pitchFamily="34" charset="0"/>
                        </a:rPr>
                        <a:t>workforce system</a:t>
                      </a:r>
                      <a:endParaRPr lang="en-US" sz="1300" b="0" dirty="0">
                        <a:solidFill>
                          <a:srgbClr val="000000"/>
                        </a:solidFill>
                        <a:latin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FF3"/>
                    </a:solidFill>
                  </a:tcPr>
                </a:tc>
                <a:extLst>
                  <a:ext uri="{0D108BD9-81ED-4DB2-BD59-A6C34878D82A}">
                    <a16:rowId xmlns:a16="http://schemas.microsoft.com/office/drawing/2014/main" val="1739172806"/>
                  </a:ext>
                </a:extLst>
              </a:tr>
              <a:tr h="777240">
                <a:tc>
                  <a:txBody>
                    <a:bodyPr/>
                    <a:lstStyle/>
                    <a:p>
                      <a:r>
                        <a:rPr lang="en-US" sz="1300" b="1" dirty="0">
                          <a:solidFill>
                            <a:srgbClr val="000000"/>
                          </a:solidFill>
                          <a:latin typeface="Calibri" panose="020F0502020204030204" pitchFamily="34" charset="0"/>
                        </a:rPr>
                        <a:t>Our Services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4BA"/>
                    </a:solidFill>
                  </a:tcPr>
                </a:tc>
                <a:tc>
                  <a:txBody>
                    <a:bodyPr/>
                    <a:lstStyle/>
                    <a:p>
                      <a:pPr algn="ctr"/>
                      <a:r>
                        <a:rPr lang="en-US" sz="1300" b="0" dirty="0">
                          <a:solidFill>
                            <a:srgbClr val="000000"/>
                          </a:solidFill>
                          <a:latin typeface="Calibri" panose="020F0502020204030204" pitchFamily="34" charset="0"/>
                        </a:rPr>
                        <a:t>As needed and provided by one agency at a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DCE7"/>
                    </a:solidFill>
                  </a:tcPr>
                </a:tc>
                <a:tc>
                  <a:txBody>
                    <a:bodyPr/>
                    <a:lstStyle/>
                    <a:p>
                      <a:pPr algn="ctr"/>
                      <a:r>
                        <a:rPr lang="en-US" sz="1300" b="0" dirty="0">
                          <a:solidFill>
                            <a:srgbClr val="000000"/>
                          </a:solidFill>
                          <a:latin typeface="Calibri" panose="020F0502020204030204" pitchFamily="34" charset="0"/>
                        </a:rPr>
                        <a:t>Workforce system partners collaborate to create industry-wide solutions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DCE7"/>
                    </a:solidFill>
                  </a:tcPr>
                </a:tc>
                <a:extLst>
                  <a:ext uri="{0D108BD9-81ED-4DB2-BD59-A6C34878D82A}">
                    <a16:rowId xmlns:a16="http://schemas.microsoft.com/office/drawing/2014/main" val="2914984679"/>
                  </a:ext>
                </a:extLst>
              </a:tr>
              <a:tr h="777240">
                <a:tc>
                  <a:txBody>
                    <a:bodyPr/>
                    <a:lstStyle/>
                    <a:p>
                      <a:r>
                        <a:rPr lang="en-US" sz="1300" b="1" dirty="0">
                          <a:solidFill>
                            <a:srgbClr val="000000"/>
                          </a:solidFill>
                          <a:latin typeface="Calibri" panose="020F0502020204030204" pitchFamily="34" charset="0"/>
                        </a:rPr>
                        <a:t>Our Definition of 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4BA"/>
                    </a:solidFill>
                  </a:tcPr>
                </a:tc>
                <a:tc>
                  <a:txBody>
                    <a:bodyPr/>
                    <a:lstStyle/>
                    <a:p>
                      <a:pPr algn="ctr"/>
                      <a:r>
                        <a:rPr lang="en-US" sz="1300" b="0" dirty="0">
                          <a:solidFill>
                            <a:srgbClr val="000000"/>
                          </a:solidFill>
                          <a:latin typeface="Calibri" panose="020F0502020204030204" pitchFamily="34" charset="0"/>
                        </a:rPr>
                        <a:t>Individual placements for one employer at a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FF3"/>
                    </a:solidFill>
                  </a:tcPr>
                </a:tc>
                <a:tc>
                  <a:txBody>
                    <a:bodyPr/>
                    <a:lstStyle/>
                    <a:p>
                      <a:pPr algn="ctr"/>
                      <a:r>
                        <a:rPr lang="en-US" sz="1300" b="0" dirty="0">
                          <a:solidFill>
                            <a:srgbClr val="000000"/>
                          </a:solidFill>
                          <a:latin typeface="Calibri" panose="020F0502020204030204" pitchFamily="34" charset="0"/>
                        </a:rPr>
                        <a:t>Steady industry-wide talent pipeline</a:t>
                      </a:r>
                      <a:r>
                        <a:rPr lang="en-US" sz="1300" b="0" baseline="0" dirty="0">
                          <a:solidFill>
                            <a:srgbClr val="000000"/>
                          </a:solidFill>
                          <a:latin typeface="Calibri" panose="020F0502020204030204" pitchFamily="34" charset="0"/>
                        </a:rPr>
                        <a:t> and economic growth</a:t>
                      </a:r>
                      <a:endParaRPr lang="en-US" sz="1300" b="0" dirty="0">
                        <a:solidFill>
                          <a:srgbClr val="000000"/>
                        </a:solidFill>
                        <a:latin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FF3"/>
                    </a:solidFill>
                  </a:tcPr>
                </a:tc>
                <a:extLst>
                  <a:ext uri="{0D108BD9-81ED-4DB2-BD59-A6C34878D82A}">
                    <a16:rowId xmlns:a16="http://schemas.microsoft.com/office/drawing/2014/main" val="4229884466"/>
                  </a:ext>
                </a:extLst>
              </a:tr>
            </a:tbl>
          </a:graphicData>
        </a:graphic>
      </p:graphicFrame>
      <p:sp>
        <p:nvSpPr>
          <p:cNvPr id="5" name="TextBox 4"/>
          <p:cNvSpPr txBox="1"/>
          <p:nvPr/>
        </p:nvSpPr>
        <p:spPr>
          <a:xfrm>
            <a:off x="411685" y="1367135"/>
            <a:ext cx="2874505" cy="461665"/>
          </a:xfrm>
          <a:prstGeom prst="rect">
            <a:avLst/>
          </a:prstGeom>
          <a:noFill/>
        </p:spPr>
        <p:txBody>
          <a:bodyPr wrap="none" rtlCol="0">
            <a:spAutoFit/>
          </a:bodyPr>
          <a:lstStyle/>
          <a:p>
            <a:r>
              <a:rPr lang="en-US" b="1" dirty="0"/>
              <a:t>A Shift in Focus</a:t>
            </a:r>
          </a:p>
        </p:txBody>
      </p:sp>
    </p:spTree>
    <p:extLst>
      <p:ext uri="{BB962C8B-B14F-4D97-AF65-F5344CB8AC3E}">
        <p14:creationId xmlns:p14="http://schemas.microsoft.com/office/powerpoint/2010/main" val="141336936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331"/>
          </a:xfrm>
        </p:spPr>
        <p:txBody>
          <a:bodyPr/>
          <a:lstStyle/>
          <a:p>
            <a:r>
              <a:rPr lang="en-US" sz="3600" dirty="0"/>
              <a:t>New Approach to Talent Fairs</a:t>
            </a:r>
          </a:p>
        </p:txBody>
      </p:sp>
      <p:sp>
        <p:nvSpPr>
          <p:cNvPr id="3" name="Text Placeholder 2"/>
          <p:cNvSpPr>
            <a:spLocks noGrp="1"/>
          </p:cNvSpPr>
          <p:nvPr>
            <p:ph type="body" idx="1"/>
          </p:nvPr>
        </p:nvSpPr>
        <p:spPr/>
        <p:txBody>
          <a:bodyPr/>
          <a:lstStyle/>
          <a:p>
            <a:r>
              <a:rPr lang="en-US" dirty="0"/>
              <a:t>Change Leads to Success</a:t>
            </a:r>
          </a:p>
          <a:p>
            <a:endParaRPr lang="en-US" dirty="0"/>
          </a:p>
        </p:txBody>
      </p:sp>
    </p:spTree>
    <p:extLst>
      <p:ext uri="{BB962C8B-B14F-4D97-AF65-F5344CB8AC3E}">
        <p14:creationId xmlns:p14="http://schemas.microsoft.com/office/powerpoint/2010/main" val="67251817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2222"/>
          <a:stretch/>
        </p:blipFill>
        <p:spPr>
          <a:xfrm>
            <a:off x="-457200" y="1600200"/>
            <a:ext cx="6172200" cy="4260273"/>
          </a:xfrm>
          <a:prstGeom prst="rect">
            <a:avLst/>
          </a:prstGeom>
        </p:spPr>
      </p:pic>
      <p:sp>
        <p:nvSpPr>
          <p:cNvPr id="2" name="Text Placeholder 1"/>
          <p:cNvSpPr>
            <a:spLocks noGrp="1"/>
          </p:cNvSpPr>
          <p:nvPr>
            <p:ph type="body" sz="quarter" idx="11"/>
          </p:nvPr>
        </p:nvSpPr>
        <p:spPr/>
        <p:txBody>
          <a:bodyPr/>
          <a:lstStyle/>
          <a:p>
            <a:pPr>
              <a:buFont typeface="Arial" panose="020B0604020202020204" pitchFamily="34" charset="0"/>
              <a:buChar char="•"/>
            </a:pPr>
            <a:r>
              <a:rPr lang="en-US" dirty="0"/>
              <a:t>Talent Fairs allowed us to….</a:t>
            </a:r>
          </a:p>
          <a:p>
            <a:pPr marL="0" indent="0"/>
            <a:endParaRPr lang="en-US" dirty="0"/>
          </a:p>
          <a:p>
            <a:pPr lvl="1"/>
            <a:r>
              <a:rPr lang="en-US" sz="2000" dirty="0">
                <a:solidFill>
                  <a:srgbClr val="FFFFFF"/>
                </a:solidFill>
              </a:rPr>
              <a:t>focus on in-demand sectors</a:t>
            </a:r>
          </a:p>
          <a:p>
            <a:pPr marL="457200" lvl="1" indent="0">
              <a:buNone/>
            </a:pPr>
            <a:endParaRPr lang="en-US" sz="2000" dirty="0">
              <a:solidFill>
                <a:srgbClr val="FFFFFF"/>
              </a:solidFill>
            </a:endParaRPr>
          </a:p>
          <a:p>
            <a:pPr lvl="1"/>
            <a:r>
              <a:rPr lang="en-US" sz="2000" dirty="0">
                <a:solidFill>
                  <a:srgbClr val="FFFFFF"/>
                </a:solidFill>
              </a:rPr>
              <a:t>match vocational objectives and training to the needs of industry</a:t>
            </a:r>
          </a:p>
          <a:p>
            <a:pPr marL="0" indent="0"/>
            <a:endParaRPr lang="en-US" dirty="0"/>
          </a:p>
          <a:p>
            <a:pPr lvl="1"/>
            <a:r>
              <a:rPr lang="en-US" sz="2000" dirty="0">
                <a:solidFill>
                  <a:srgbClr val="FFFFFF"/>
                </a:solidFill>
              </a:rPr>
              <a:t>build  customized training initiatives</a:t>
            </a:r>
          </a:p>
          <a:p>
            <a:pPr>
              <a:buFont typeface="Arial" panose="020B0604020202020204" pitchFamily="34" charset="0"/>
              <a:buChar char="•"/>
            </a:pPr>
            <a:endParaRPr lang="en-US" dirty="0"/>
          </a:p>
          <a:p>
            <a:pPr marL="0" indent="0"/>
            <a:endParaRPr lang="en-US" dirty="0"/>
          </a:p>
          <a:p>
            <a:endParaRPr lang="en-US" dirty="0"/>
          </a:p>
        </p:txBody>
      </p:sp>
      <p:grpSp>
        <p:nvGrpSpPr>
          <p:cNvPr id="3" name="Group 2"/>
          <p:cNvGrpSpPr/>
          <p:nvPr/>
        </p:nvGrpSpPr>
        <p:grpSpPr>
          <a:xfrm>
            <a:off x="-304800" y="-2514600"/>
            <a:ext cx="9906000" cy="10363200"/>
            <a:chOff x="-304800" y="-2514600"/>
            <a:chExt cx="9906000" cy="10363200"/>
          </a:xfrm>
        </p:grpSpPr>
        <p:sp>
          <p:nvSpPr>
            <p:cNvPr id="4" name="Flowchart: Document 3"/>
            <p:cNvSpPr/>
            <p:nvPr/>
          </p:nvSpPr>
          <p:spPr bwMode="auto">
            <a:xfrm>
              <a:off x="-304800" y="-2514600"/>
              <a:ext cx="9906000" cy="3429000"/>
            </a:xfrm>
            <a:prstGeom prst="flowChartDocument">
              <a:avLst/>
            </a:prstGeom>
            <a:solidFill>
              <a:srgbClr val="00783E"/>
            </a:solidFill>
            <a:ln w="9525"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5" name="Picture 2" descr="Z:\Public-Info\SCVRD\ADMINISTRATION\0412 - Public Information\Branding\Presentations\Files\VR Logo with letters and tagline_white letters.png"/>
            <p:cNvPicPr>
              <a:picLocks noChangeAspect="1" noChangeArrowheads="1"/>
            </p:cNvPicPr>
            <p:nvPr/>
          </p:nvPicPr>
          <p:blipFill>
            <a:blip r:embed="rId4" cstate="print"/>
            <a:srcRect/>
            <a:stretch>
              <a:fillRect/>
            </a:stretch>
          </p:blipFill>
          <p:spPr bwMode="auto">
            <a:xfrm>
              <a:off x="1473886" y="76200"/>
              <a:ext cx="2031314" cy="640080"/>
            </a:xfrm>
            <a:prstGeom prst="rect">
              <a:avLst/>
            </a:prstGeom>
            <a:noFill/>
          </p:spPr>
        </p:pic>
        <p:sp>
          <p:nvSpPr>
            <p:cNvPr id="6" name="Flowchart: Document 5"/>
            <p:cNvSpPr/>
            <p:nvPr/>
          </p:nvSpPr>
          <p:spPr bwMode="auto">
            <a:xfrm rot="10800000">
              <a:off x="-304800" y="6400800"/>
              <a:ext cx="9906000" cy="1447800"/>
            </a:xfrm>
            <a:prstGeom prst="flowChartDocument">
              <a:avLst/>
            </a:prstGeom>
            <a:solidFill>
              <a:srgbClr val="002060"/>
            </a:solidFill>
            <a:ln w="9525" cap="flat" cmpd="sng" algn="ctr">
              <a:noFill/>
              <a:prstDash val="solid"/>
              <a:miter lim="800000"/>
              <a:headEnd type="none" w="med" len="med"/>
              <a:tailEnd type="none" w="med" len="med"/>
            </a:ln>
            <a:effectLst>
              <a:outerShdw blurRad="50800" dist="38100" dir="13500000" algn="b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6292163" y="6477000"/>
              <a:ext cx="1023037" cy="307777"/>
            </a:xfrm>
            <a:prstGeom prst="rect">
              <a:avLst/>
            </a:prstGeom>
            <a:noFill/>
          </p:spPr>
          <p:txBody>
            <a:bodyPr wrap="none" rtlCol="0">
              <a:spAutoFit/>
            </a:bodyPr>
            <a:lstStyle/>
            <a:p>
              <a:r>
                <a:rPr lang="en-US" sz="1400" dirty="0">
                  <a:solidFill>
                    <a:srgbClr val="F5C400"/>
                  </a:solidFill>
                </a:rPr>
                <a:t>scvrd.net</a:t>
              </a:r>
            </a:p>
          </p:txBody>
        </p:sp>
      </p:grpSp>
    </p:spTree>
    <p:extLst>
      <p:ext uri="{BB962C8B-B14F-4D97-AF65-F5344CB8AC3E}">
        <p14:creationId xmlns:p14="http://schemas.microsoft.com/office/powerpoint/2010/main" val="332158312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Customized Training </a:t>
            </a:r>
          </a:p>
        </p:txBody>
      </p:sp>
      <p:sp>
        <p:nvSpPr>
          <p:cNvPr id="3" name="Text Placeholder 2"/>
          <p:cNvSpPr>
            <a:spLocks noGrp="1"/>
          </p:cNvSpPr>
          <p:nvPr>
            <p:ph type="body" idx="1"/>
          </p:nvPr>
        </p:nvSpPr>
        <p:spPr/>
        <p:txBody>
          <a:bodyPr/>
          <a:lstStyle/>
          <a:p>
            <a:r>
              <a:rPr lang="en-US" dirty="0"/>
              <a:t>Change Leads to Success</a:t>
            </a:r>
          </a:p>
          <a:p>
            <a:endParaRPr lang="en-US" dirty="0"/>
          </a:p>
        </p:txBody>
      </p:sp>
    </p:spTree>
    <p:extLst>
      <p:ext uri="{BB962C8B-B14F-4D97-AF65-F5344CB8AC3E}">
        <p14:creationId xmlns:p14="http://schemas.microsoft.com/office/powerpoint/2010/main" val="1065393852"/>
      </p:ext>
    </p:extLst>
  </p:cSld>
  <p:clrMapOvr>
    <a:masterClrMapping/>
  </p:clrMapOvr>
  <p:transition spd="med">
    <p:fade/>
  </p:transition>
</p:sld>
</file>

<file path=ppt/theme/theme1.xml><?xml version="1.0" encoding="utf-8"?>
<a:theme xmlns:a="http://schemas.openxmlformats.org/drawingml/2006/main" name="VR Presentation Template">
  <a:themeElements>
    <a:clrScheme name="VR">
      <a:dk1>
        <a:srgbClr val="9FD566"/>
      </a:dk1>
      <a:lt1>
        <a:srgbClr val="00783E"/>
      </a:lt1>
      <a:dk2>
        <a:srgbClr val="BFE399"/>
      </a:dk2>
      <a:lt2>
        <a:srgbClr val="001689"/>
      </a:lt2>
      <a:accent1>
        <a:srgbClr val="001689"/>
      </a:accent1>
      <a:accent2>
        <a:srgbClr val="92D050"/>
      </a:accent2>
      <a:accent3>
        <a:srgbClr val="00B0F0"/>
      </a:accent3>
      <a:accent4>
        <a:srgbClr val="FFFF00"/>
      </a:accent4>
      <a:accent5>
        <a:srgbClr val="FF4040"/>
      </a:accent5>
      <a:accent6>
        <a:srgbClr val="AB73D5"/>
      </a:accent6>
      <a:hlink>
        <a:srgbClr val="FFC000"/>
      </a:hlink>
      <a:folHlink>
        <a:srgbClr val="77B932"/>
      </a:folHlink>
    </a:clrScheme>
    <a:fontScheme name="VR Fonts">
      <a:majorFont>
        <a:latin typeface="Franklin Gothic Heavy"/>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vr-presentation [Read-Only]" id="{13BB549D-BFB7-4CC1-BF5E-FA93228DF9CD}" vid="{5D993E9F-6896-4BB6-8AA8-1795E21A6B3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JDVRTAC Presentation</Template>
  <TotalTime>1276</TotalTime>
  <Words>1415</Words>
  <Application>Microsoft Macintosh PowerPoint</Application>
  <PresentationFormat>On-screen Show (4:3)</PresentationFormat>
  <Paragraphs>146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Verdana</vt:lpstr>
      <vt:lpstr>Franklin Gothic Heavy</vt:lpstr>
      <vt:lpstr>Franklin Gothic Medium</vt:lpstr>
      <vt:lpstr>Franklin Gothic Book</vt:lpstr>
      <vt:lpstr>Calibri</vt:lpstr>
      <vt:lpstr>Arial</vt:lpstr>
      <vt:lpstr>VR Presentation Template</vt:lpstr>
      <vt:lpstr>PowerPoint Presentation</vt:lpstr>
      <vt:lpstr>Change Leads to Success</vt:lpstr>
      <vt:lpstr>Introduction</vt:lpstr>
      <vt:lpstr>PowerPoint Presentation</vt:lpstr>
      <vt:lpstr>PowerPoint Presentation</vt:lpstr>
      <vt:lpstr>PowerPoint Presentation</vt:lpstr>
      <vt:lpstr>New Approach to Talent Fairs</vt:lpstr>
      <vt:lpstr>PowerPoint Presentation</vt:lpstr>
      <vt:lpstr>Customized Training </vt:lpstr>
      <vt:lpstr>PowerPoint Presentation</vt:lpstr>
      <vt:lpstr>PowerPoint Presentation</vt:lpstr>
      <vt:lpstr>Results</vt:lpstr>
      <vt:lpstr>PowerPoint Presentation</vt:lpstr>
      <vt:lpstr>PowerPoint Presentation</vt:lpstr>
      <vt:lpstr>Cathy Clower and Darline Graham 803-896-6668 www.scvrd.net</vt:lpstr>
    </vt:vector>
  </TitlesOfParts>
  <Manager>Darline Graham</Manager>
  <Company>SCVRD</Company>
  <LinksUpToDate>false</LinksUpToDate>
  <SharedDoc>false</SharedDoc>
  <HyperlinkBase>www.scvrd.net</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General Presentation of VR Services</dc:subject>
  <dc:creator>Graham, Darline</dc:creator>
  <cp:keywords>vocational rehabilitation</cp:keywords>
  <dc:description>The South Carolina Vocational Rehabilitation Department prepares and assists eligible South Carolinians with disabilities to achieve and maintain competitive employment.
Call us at 1-800-832-7526, or visit us on the web at www.scvrd.net.</dc:description>
  <cp:lastModifiedBy>DeBrittany Mitchell</cp:lastModifiedBy>
  <cp:revision>69</cp:revision>
  <cp:lastPrinted>2018-07-30T21:02:54Z</cp:lastPrinted>
  <dcterms:created xsi:type="dcterms:W3CDTF">2018-07-13T19:36:07Z</dcterms:created>
  <dcterms:modified xsi:type="dcterms:W3CDTF">2018-08-07T22:52:14Z</dcterms:modified>
  <cp:category>government agency</cp:category>
  <cp:contentStatus>Active</cp:contentStatus>
</cp:coreProperties>
</file>