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s/comment1.xml" ContentType="application/vnd.openxmlformats-officedocument.presentationml.comments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notesSlides/notesSlide4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5.jpeg" ContentType="image/jpeg"/>
  <Override PartName="/ppt/media/image6.jpeg" ContentType="image/jpeg"/>
  <Override PartName="/ppt/notesSlides/notesSlide11.xml" ContentType="application/vnd.openxmlformats-officedocument.presentationml.notesSlide+xml"/>
  <Override PartName="/ppt/media/image7.jpeg" ContentType="image/jpeg"/>
  <Override PartName="/ppt/notesSlides/notesSlide12.xml" ContentType="application/vnd.openxmlformats-officedocument.presentationml.notesSlide+xml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ilia Gandolfo" initials="C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comments" Target="comments/comment1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01T13:14:36.407" idx="1">
    <p:pos x="1678" y="3031"/>
    <p:text>should this be  BE vs. PE?</p:tex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Please refer to your technical assistance plan.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0" name="Shape 4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9" name="Shape 4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Please refer to your technical assistance plan.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3" name="Shape 4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Please refer to your technical assistance plan.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 startAt="1"/>
            </a:pPr>
            <a:r>
              <a:t>Training curriculum developed for all staff, and geared for specific user groups, such as VR Counselors, Business Outreach Specialists, Supervisors and Leadership</a:t>
            </a:r>
          </a:p>
          <a:p>
            <a:pPr marL="228600" indent="-228600">
              <a:buSzPct val="100000"/>
              <a:buAutoNum type="arabicPeriod" startAt="1"/>
            </a:pPr>
            <a:r>
              <a:t>Specific Tools within LMI Gateway, TCI + will be identified and trained on for each user group to facilitate use on these resources and ensure the resources are fully used</a:t>
            </a:r>
          </a:p>
          <a:p>
            <a:pPr marL="228600" indent="-228600">
              <a:buSzPct val="100000"/>
              <a:buAutoNum type="arabicPeriod" startAt="1"/>
            </a:pPr>
            <a:r>
              <a:t>Benefits to each user group will be highlighted, such as the career pathways, interest inventories, and benefits planning available in TCI + for counselors and job descriptions for Business Specialists.</a:t>
            </a:r>
          </a:p>
          <a:p>
            <a:pPr marL="228600" indent="-228600">
              <a:buSzPct val="100000"/>
              <a:buAutoNum type="arabicPeriod" startAt="1"/>
            </a:pPr>
            <a:r>
              <a:t>Clear expectations on how and when to use the LMI resources, including business outreach specialists, will be included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Please refer to your technical assistance plan.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hape 2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Please refer to your technical assistance plan.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Please refer to your technical assistance plan.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hape 3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00318"/>
          </a:lstStyle>
          <a:p>
            <a:pPr/>
            <a:r>
              <a:t>Front Cover Slide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Shape 3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Slide – Add your presentation title and an optional subtitle and your name (the date will pop in automatically)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" name="Shape 3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00318"/>
          </a:lstStyle>
          <a:p>
            <a:pPr/>
            <a:r>
              <a:t>Blank Slide – place text boxes, video clips or whatever you want here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hape 3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Please refer to your technical assistance plan.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4" name="Shape 114"/>
          <p:cNvSpPr/>
          <p:nvPr/>
        </p:nvSpPr>
        <p:spPr>
          <a:xfrm>
            <a:off x="0" y="6334316"/>
            <a:ext cx="9144001" cy="66486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5" name="Shape 115"/>
          <p:cNvSpPr/>
          <p:nvPr/>
        </p:nvSpPr>
        <p:spPr>
          <a:xfrm>
            <a:off x="895149" y="1737845"/>
            <a:ext cx="7475219" cy="1"/>
          </a:xfrm>
          <a:prstGeom prst="line">
            <a:avLst/>
          </a:prstGeom>
          <a:ln w="6350">
            <a:solidFill>
              <a:schemeClr val="accent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" name="Shape 116"/>
          <p:cNvSpPr/>
          <p:nvPr>
            <p:ph type="title"/>
          </p:nvPr>
        </p:nvSpPr>
        <p:spPr>
          <a:xfrm>
            <a:off x="822960" y="286603"/>
            <a:ext cx="7543801" cy="1450758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822958" y="1845734"/>
            <a:ext cx="7543803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404368" indent="-203200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645304" indent="-261256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82818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01106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Shape 126"/>
          <p:cNvSpPr/>
          <p:nvPr/>
        </p:nvSpPr>
        <p:spPr>
          <a:xfrm>
            <a:off x="12" y="6334316"/>
            <a:ext cx="9141619" cy="64010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" name="Shape 127"/>
          <p:cNvSpPr/>
          <p:nvPr>
            <p:ph type="title"/>
          </p:nvPr>
        </p:nvSpPr>
        <p:spPr>
          <a:xfrm>
            <a:off x="6543675" y="412302"/>
            <a:ext cx="1971675" cy="575989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628650" y="412302"/>
            <a:ext cx="5800725" cy="5759899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404368" indent="-203200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645304" indent="-261256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82818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01106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7" name="Shape 137"/>
          <p:cNvSpPr/>
          <p:nvPr/>
        </p:nvSpPr>
        <p:spPr>
          <a:xfrm>
            <a:off x="0" y="6334316"/>
            <a:ext cx="9144001" cy="66486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Shape 138"/>
          <p:cNvSpPr/>
          <p:nvPr/>
        </p:nvSpPr>
        <p:spPr>
          <a:xfrm>
            <a:off x="895149" y="1737845"/>
            <a:ext cx="7475219" cy="1"/>
          </a:xfrm>
          <a:prstGeom prst="line">
            <a:avLst/>
          </a:prstGeom>
          <a:ln w="6350">
            <a:solidFill>
              <a:schemeClr val="accent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39" name="image1.png" descr="Z:\Public-Info\SCVRD\ADMINISTRATION\0412 - Public Information\Branding\Presentations\Files\co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079" y="-457200"/>
            <a:ext cx="9272159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1828799" y="6229289"/>
            <a:ext cx="1168632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F5C400"/>
                </a:solidFill>
              </a:defRPr>
            </a:lvl1pPr>
          </a:lstStyle>
          <a:p>
            <a:pPr/>
            <a:r>
              <a:t>scvrd.net</a:t>
            </a:r>
          </a:p>
        </p:txBody>
      </p:sp>
      <p:sp>
        <p:nvSpPr>
          <p:cNvPr id="141" name="Shape 141"/>
          <p:cNvSpPr/>
          <p:nvPr>
            <p:ph type="sldNum" sz="quarter" idx="2"/>
          </p:nvPr>
        </p:nvSpPr>
        <p:spPr>
          <a:xfrm>
            <a:off x="6315860" y="6240781"/>
            <a:ext cx="237340" cy="2311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9" name="Shape 149"/>
          <p:cNvSpPr/>
          <p:nvPr/>
        </p:nvSpPr>
        <p:spPr>
          <a:xfrm>
            <a:off x="0" y="6334316"/>
            <a:ext cx="9144001" cy="66486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Shape 150"/>
          <p:cNvSpPr/>
          <p:nvPr/>
        </p:nvSpPr>
        <p:spPr>
          <a:xfrm>
            <a:off x="895149" y="1737845"/>
            <a:ext cx="7475219" cy="1"/>
          </a:xfrm>
          <a:prstGeom prst="line">
            <a:avLst/>
          </a:prstGeom>
          <a:ln w="6350">
            <a:solidFill>
              <a:schemeClr val="accent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1" name="Shape 151"/>
          <p:cNvSpPr/>
          <p:nvPr>
            <p:ph type="title"/>
          </p:nvPr>
        </p:nvSpPr>
        <p:spPr>
          <a:xfrm>
            <a:off x="732631" y="2438400"/>
            <a:ext cx="7678739" cy="769442"/>
          </a:xfrm>
          <a:prstGeom prst="rect">
            <a:avLst/>
          </a:prstGeom>
        </p:spPr>
        <p:txBody>
          <a:bodyPr anchor="t"/>
          <a:lstStyle>
            <a:lvl1pPr algn="ctr">
              <a:defRPr sz="4800">
                <a:solidFill>
                  <a:srgbClr val="40404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1447800" y="4876800"/>
            <a:ext cx="6248400" cy="533400"/>
          </a:xfrm>
          <a:prstGeom prst="rect">
            <a:avLst/>
          </a:prstGeom>
        </p:spPr>
        <p:txBody>
          <a:bodyPr lIns="0" tIns="0" rIns="0" bIns="0"/>
          <a:lstStyle>
            <a:lvl1pPr marL="91438" indent="-91438" algn="ctr">
              <a:defRPr cap="none" spc="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445008" indent="-243840" algn="ctr">
              <a:buSzPct val="100000"/>
              <a:buChar char="◦"/>
              <a:defRPr cap="none" spc="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697556" indent="-313507" algn="ctr">
              <a:buSzPct val="100000"/>
              <a:buChar char="◦"/>
              <a:defRPr cap="none" spc="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880435" indent="-313507" algn="ctr">
              <a:buSzPct val="100000"/>
              <a:buChar char="◦"/>
              <a:defRPr cap="none" spc="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063316" indent="-313507" algn="ctr">
              <a:buSzPct val="100000"/>
              <a:buChar char="◦"/>
              <a:defRPr cap="none" spc="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hape 153"/>
          <p:cNvSpPr/>
          <p:nvPr/>
        </p:nvSpPr>
        <p:spPr>
          <a:xfrm>
            <a:off x="-304801" y="-2514601"/>
            <a:ext cx="9906002" cy="3385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00783E"/>
          </a:solidFill>
          <a:ln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 defTabSz="914400"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4" name="image2.png" descr="Z:\Public-Info\SCVRD\ADMINISTRATION\0412 - Public Information\Branding\Presentations\Files\VR Logo with letters and tagline_white lette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886" y="76200"/>
            <a:ext cx="2031314" cy="64008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 rot="10800000">
            <a:off x="-304801" y="6419264"/>
            <a:ext cx="9906001" cy="142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  <a:effectLst>
            <a:outerShdw sx="100000" sy="100000" kx="0" ky="0" algn="b" rotWithShape="0" blurRad="50800" dist="38100" dir="135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 defTabSz="914400"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56" name="Shape 156"/>
          <p:cNvSpPr/>
          <p:nvPr/>
        </p:nvSpPr>
        <p:spPr>
          <a:xfrm>
            <a:off x="6292162" y="6477000"/>
            <a:ext cx="849284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5C400"/>
                </a:solidFill>
              </a:defRPr>
            </a:lvl1pPr>
          </a:lstStyle>
          <a:p>
            <a:pPr/>
            <a:r>
              <a:t>scvrd.net</a:t>
            </a:r>
          </a:p>
        </p:txBody>
      </p:sp>
      <p:sp>
        <p:nvSpPr>
          <p:cNvPr id="157" name="Shape 157"/>
          <p:cNvSpPr/>
          <p:nvPr>
            <p:ph type="body" sz="quarter" idx="13"/>
          </p:nvPr>
        </p:nvSpPr>
        <p:spPr>
          <a:xfrm>
            <a:off x="1447800" y="3276600"/>
            <a:ext cx="6248400" cy="533400"/>
          </a:xfrm>
          <a:prstGeom prst="rect">
            <a:avLst/>
          </a:prstGeom>
        </p:spPr>
        <p:txBody>
          <a:bodyPr lIns="0" tIns="0" rIns="0" bIns="0"/>
          <a:lstStyle/>
          <a:p>
            <a:pPr marL="91438" indent="-91438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xfrm>
            <a:off x="6315860" y="6240781"/>
            <a:ext cx="237340" cy="2311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6" name="Shape 166"/>
          <p:cNvSpPr/>
          <p:nvPr/>
        </p:nvSpPr>
        <p:spPr>
          <a:xfrm>
            <a:off x="0" y="6334316"/>
            <a:ext cx="9144001" cy="66486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7" name="Shape 167"/>
          <p:cNvSpPr/>
          <p:nvPr/>
        </p:nvSpPr>
        <p:spPr>
          <a:xfrm>
            <a:off x="895149" y="1737845"/>
            <a:ext cx="7475219" cy="1"/>
          </a:xfrm>
          <a:prstGeom prst="line">
            <a:avLst/>
          </a:prstGeom>
          <a:ln w="6350">
            <a:solidFill>
              <a:schemeClr val="accent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8" name="Shape 168"/>
          <p:cNvSpPr/>
          <p:nvPr/>
        </p:nvSpPr>
        <p:spPr>
          <a:xfrm>
            <a:off x="-304801" y="-2514601"/>
            <a:ext cx="9906002" cy="3385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00783E"/>
          </a:solidFill>
          <a:ln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 defTabSz="914400"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69" name="image2.png" descr="Z:\Public-Info\SCVRD\ADMINISTRATION\0412 - Public Information\Branding\Presentations\Files\VR Logo with letters and tagline_white lette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886" y="76200"/>
            <a:ext cx="2031314" cy="64008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 rot="10800000">
            <a:off x="-304801" y="6419264"/>
            <a:ext cx="9906001" cy="142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  <a:effectLst>
            <a:outerShdw sx="100000" sy="100000" kx="0" ky="0" algn="b" rotWithShape="0" blurRad="50800" dist="38100" dir="13500000">
              <a:srgbClr val="000000">
                <a:alpha val="40000"/>
              </a:srgbClr>
            </a:outerShdw>
          </a:effectLst>
        </p:spPr>
        <p:txBody>
          <a:bodyPr lIns="45718" tIns="45718" rIns="45718" bIns="45718"/>
          <a:lstStyle/>
          <a:p>
            <a:pPr defTabSz="914400"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6292162" y="6477000"/>
            <a:ext cx="849284" cy="29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5C400"/>
                </a:solidFill>
              </a:defRPr>
            </a:lvl1pPr>
          </a:lstStyle>
          <a:p>
            <a:pPr/>
            <a:r>
              <a:t>scvrd.net</a:t>
            </a:r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xfrm>
            <a:off x="6315860" y="6240781"/>
            <a:ext cx="237340" cy="2311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" name="Shape 24"/>
          <p:cNvSpPr/>
          <p:nvPr/>
        </p:nvSpPr>
        <p:spPr>
          <a:xfrm>
            <a:off x="0" y="6334316"/>
            <a:ext cx="9144001" cy="66486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" name="Shape 25"/>
          <p:cNvSpPr/>
          <p:nvPr/>
        </p:nvSpPr>
        <p:spPr>
          <a:xfrm>
            <a:off x="895149" y="1737845"/>
            <a:ext cx="7475219" cy="1"/>
          </a:xfrm>
          <a:prstGeom prst="line">
            <a:avLst/>
          </a:prstGeom>
          <a:ln w="6350">
            <a:solidFill>
              <a:schemeClr val="accent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822960" y="286603"/>
            <a:ext cx="7543801" cy="1450758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822958" y="1845734"/>
            <a:ext cx="7543803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404368" indent="-203200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645304" indent="-261256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82818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01106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822960" y="4453128"/>
            <a:ext cx="7543801" cy="114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" name="Shape 45"/>
          <p:cNvSpPr/>
          <p:nvPr/>
        </p:nvSpPr>
        <p:spPr>
          <a:xfrm>
            <a:off x="0" y="6334316"/>
            <a:ext cx="9144001" cy="66486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" name="Shape 46"/>
          <p:cNvSpPr/>
          <p:nvPr/>
        </p:nvSpPr>
        <p:spPr>
          <a:xfrm>
            <a:off x="895149" y="1737845"/>
            <a:ext cx="7475219" cy="1"/>
          </a:xfrm>
          <a:prstGeom prst="line">
            <a:avLst/>
          </a:prstGeom>
          <a:ln w="6350">
            <a:solidFill>
              <a:schemeClr val="accent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" name="Shape 47"/>
          <p:cNvSpPr/>
          <p:nvPr>
            <p:ph type="title"/>
          </p:nvPr>
        </p:nvSpPr>
        <p:spPr>
          <a:xfrm>
            <a:off x="822960" y="286603"/>
            <a:ext cx="7543801" cy="1450758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half" idx="1"/>
          </p:nvPr>
        </p:nvSpPr>
        <p:spPr>
          <a:xfrm>
            <a:off x="822960" y="1845735"/>
            <a:ext cx="370332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404368" indent="-203200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645304" indent="-261256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82818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01106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" name="Shape 57"/>
          <p:cNvSpPr/>
          <p:nvPr/>
        </p:nvSpPr>
        <p:spPr>
          <a:xfrm>
            <a:off x="0" y="6334316"/>
            <a:ext cx="9144001" cy="66486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" name="Shape 58"/>
          <p:cNvSpPr/>
          <p:nvPr/>
        </p:nvSpPr>
        <p:spPr>
          <a:xfrm>
            <a:off x="895149" y="1737845"/>
            <a:ext cx="7475219" cy="1"/>
          </a:xfrm>
          <a:prstGeom prst="line">
            <a:avLst/>
          </a:prstGeom>
          <a:ln w="6350">
            <a:solidFill>
              <a:schemeClr val="accent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822960" y="286603"/>
            <a:ext cx="7543801" cy="1450758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822960" y="1846052"/>
            <a:ext cx="3703321" cy="736284"/>
          </a:xfrm>
          <a:prstGeom prst="rect">
            <a:avLst/>
          </a:prstGeom>
        </p:spPr>
        <p:txBody>
          <a:bodyPr anchor="ctr"/>
          <a:lstStyle>
            <a:lvl1pPr>
              <a:defRPr spc="0" sz="2000">
                <a:latin typeface="+mn-lt"/>
                <a:ea typeface="+mn-ea"/>
                <a:cs typeface="+mn-cs"/>
                <a:sym typeface="Calibri"/>
              </a:defRPr>
            </a:lvl1pPr>
            <a:lvl2pPr>
              <a:defRPr spc="0" sz="2000">
                <a:latin typeface="+mn-lt"/>
                <a:ea typeface="+mn-ea"/>
                <a:cs typeface="+mn-cs"/>
                <a:sym typeface="Calibri"/>
              </a:defRPr>
            </a:lvl2pPr>
            <a:lvl3pPr>
              <a:defRPr spc="0" sz="2000">
                <a:latin typeface="+mn-lt"/>
                <a:ea typeface="+mn-ea"/>
                <a:cs typeface="+mn-cs"/>
                <a:sym typeface="Calibri"/>
              </a:defRPr>
            </a:lvl3pPr>
            <a:lvl4pPr>
              <a:defRPr spc="0" sz="2000">
                <a:latin typeface="+mn-lt"/>
                <a:ea typeface="+mn-ea"/>
                <a:cs typeface="+mn-cs"/>
                <a:sym typeface="Calibri"/>
              </a:defRPr>
            </a:lvl4pPr>
            <a:lvl5pPr>
              <a:defRPr spc="0" sz="20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/>
          <p:nvPr>
            <p:ph type="body" sz="quarter" idx="13"/>
          </p:nvPr>
        </p:nvSpPr>
        <p:spPr>
          <a:xfrm>
            <a:off x="4663440" y="1846052"/>
            <a:ext cx="3703321" cy="736284"/>
          </a:xfrm>
          <a:prstGeom prst="rect">
            <a:avLst/>
          </a:prstGeom>
        </p:spPr>
        <p:txBody>
          <a:bodyPr anchor="ctr"/>
          <a:lstStyle/>
          <a:p>
            <a:pPr marL="91438" indent="-91438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" name="Shape 70"/>
          <p:cNvSpPr/>
          <p:nvPr/>
        </p:nvSpPr>
        <p:spPr>
          <a:xfrm>
            <a:off x="0" y="6334316"/>
            <a:ext cx="9144001" cy="66486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1" name="Shape 71"/>
          <p:cNvSpPr/>
          <p:nvPr/>
        </p:nvSpPr>
        <p:spPr>
          <a:xfrm>
            <a:off x="895149" y="1737845"/>
            <a:ext cx="7475219" cy="1"/>
          </a:xfrm>
          <a:prstGeom prst="line">
            <a:avLst/>
          </a:prstGeom>
          <a:ln w="6350">
            <a:solidFill>
              <a:schemeClr val="accent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" name="Shape 72"/>
          <p:cNvSpPr/>
          <p:nvPr>
            <p:ph type="title"/>
          </p:nvPr>
        </p:nvSpPr>
        <p:spPr>
          <a:xfrm>
            <a:off x="822960" y="286603"/>
            <a:ext cx="7543801" cy="1450758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1" name="Shape 81"/>
          <p:cNvSpPr/>
          <p:nvPr/>
        </p:nvSpPr>
        <p:spPr>
          <a:xfrm>
            <a:off x="12" y="6334316"/>
            <a:ext cx="9141619" cy="64010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2" y="0"/>
            <a:ext cx="3038095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Shape 90"/>
          <p:cNvSpPr/>
          <p:nvPr/>
        </p:nvSpPr>
        <p:spPr>
          <a:xfrm>
            <a:off x="3030053" y="0"/>
            <a:ext cx="48008" cy="6858000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1" name="Shape 91"/>
          <p:cNvSpPr/>
          <p:nvPr>
            <p:ph type="title"/>
          </p:nvPr>
        </p:nvSpPr>
        <p:spPr>
          <a:xfrm>
            <a:off x="342900" y="594359"/>
            <a:ext cx="24003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3600450" y="731519"/>
            <a:ext cx="4869180" cy="5257802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404368" indent="-203200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645304" indent="-261256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82818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011065" indent="-261257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◦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/>
          <p:nvPr>
            <p:ph type="body" sz="quarter" idx="13"/>
          </p:nvPr>
        </p:nvSpPr>
        <p:spPr>
          <a:xfrm>
            <a:off x="342900" y="2926079"/>
            <a:ext cx="2400300" cy="3379125"/>
          </a:xfrm>
          <a:prstGeom prst="rect">
            <a:avLst/>
          </a:prstGeom>
        </p:spPr>
        <p:txBody>
          <a:bodyPr/>
          <a:lstStyle/>
          <a:p>
            <a:pPr marL="91438" indent="-91438"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cap="none" spc="0" sz="2000">
                <a:solidFill>
                  <a:srgbClr val="40404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2" name="Shape 102"/>
          <p:cNvSpPr/>
          <p:nvPr/>
        </p:nvSpPr>
        <p:spPr>
          <a:xfrm>
            <a:off x="12" y="4915075"/>
            <a:ext cx="9141619" cy="64010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3" name="Shape 103"/>
          <p:cNvSpPr/>
          <p:nvPr>
            <p:ph type="title"/>
          </p:nvPr>
        </p:nvSpPr>
        <p:spPr>
          <a:xfrm>
            <a:off x="822960" y="5074920"/>
            <a:ext cx="7589520" cy="822962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4" name="Shape 104"/>
          <p:cNvSpPr/>
          <p:nvPr>
            <p:ph type="pic" idx="13"/>
          </p:nvPr>
        </p:nvSpPr>
        <p:spPr>
          <a:xfrm>
            <a:off x="11" y="0"/>
            <a:ext cx="9143991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body" sz="quarter" idx="1"/>
          </p:nvPr>
        </p:nvSpPr>
        <p:spPr>
          <a:xfrm>
            <a:off x="822960" y="5907023"/>
            <a:ext cx="7589520" cy="5943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>
              <a:spcBef>
                <a:spcPts val="600"/>
              </a:spcBef>
              <a:defRPr cap="none" spc="0"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12" y="6334316"/>
            <a:ext cx="9141619" cy="64010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822960" y="758951"/>
            <a:ext cx="7543801" cy="356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825038" y="4455621"/>
            <a:ext cx="75438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/>
        </p:nvSpPr>
        <p:spPr>
          <a:xfrm>
            <a:off x="905742" y="4343400"/>
            <a:ext cx="7406642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8172024" y="6526779"/>
            <a:ext cx="237340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80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12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b="0" baseline="0" cap="all" i="0" spc="20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14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b="0" baseline="0" cap="all" i="0" spc="20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16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b="0" baseline="0" cap="all" i="0" spc="20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18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b="0" baseline="0" cap="all" i="0" spc="200" strike="noStrike" sz="2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Relationship Id="rId3" Type="http://schemas.openxmlformats.org/officeDocument/2006/relationships/image" Target="../media/image2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rveymonkey.com/analyze/mQMh_2BzVNWKk9OH4hANgeToznYEUpp51UaYDALHbMCFs_3D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ctrTitle"/>
          </p:nvPr>
        </p:nvSpPr>
        <p:spPr>
          <a:xfrm>
            <a:off x="800100" y="1302706"/>
            <a:ext cx="7543800" cy="3260400"/>
          </a:xfrm>
          <a:prstGeom prst="rect">
            <a:avLst/>
          </a:prstGeom>
        </p:spPr>
        <p:txBody>
          <a:bodyPr/>
          <a:lstStyle/>
          <a:p>
            <a:pPr algn="ctr">
              <a:defRPr b="1" spc="-100" sz="4000">
                <a:latin typeface="Arial"/>
                <a:ea typeface="Arial"/>
                <a:cs typeface="Arial"/>
                <a:sym typeface="Arial"/>
              </a:defRPr>
            </a:pPr>
            <a:r>
              <a:t>Job-Driven VR Technical Assistance Center</a:t>
            </a:r>
            <a:br/>
            <a:br/>
            <a:r>
              <a:t>Learning Collaborative Meeting </a:t>
            </a:r>
          </a:p>
          <a:p>
            <a:pPr algn="ctr">
              <a:defRPr b="1" spc="-100" sz="4000">
                <a:latin typeface="Arial"/>
                <a:ea typeface="Arial"/>
                <a:cs typeface="Arial"/>
                <a:sym typeface="Arial"/>
              </a:defRPr>
            </a:pPr>
            <a:r>
              <a:t>Cohort 2: Panel Presentations</a:t>
            </a:r>
            <a:br/>
          </a:p>
        </p:txBody>
      </p:sp>
      <p:sp>
        <p:nvSpPr>
          <p:cNvPr id="182" name="Shape 182"/>
          <p:cNvSpPr/>
          <p:nvPr>
            <p:ph type="subTitle" sz="quarter" idx="1"/>
          </p:nvPr>
        </p:nvSpPr>
        <p:spPr>
          <a:xfrm>
            <a:off x="800100" y="4455621"/>
            <a:ext cx="7543800" cy="1143002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February 8-9, 2017</a:t>
            </a:r>
          </a:p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Nashville, tn</a:t>
            </a:r>
          </a:p>
        </p:txBody>
      </p:sp>
      <p:sp>
        <p:nvSpPr>
          <p:cNvPr id="183" name="Shape 183"/>
          <p:cNvSpPr/>
          <p:nvPr>
            <p:ph type="sldNum" sz="quarter" idx="4294967295"/>
          </p:nvPr>
        </p:nvSpPr>
        <p:spPr>
          <a:xfrm>
            <a:off x="8238621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8766" y="442725"/>
            <a:ext cx="3126467" cy="734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302328" y="286603"/>
            <a:ext cx="8590972" cy="1189790"/>
          </a:xfrm>
          <a:prstGeom prst="rect">
            <a:avLst/>
          </a:prstGeom>
        </p:spPr>
        <p:txBody>
          <a:bodyPr/>
          <a:lstStyle>
            <a:lvl1pPr defTabSz="630936">
              <a:defRPr spc="-91" sz="3312"/>
            </a:lvl1pPr>
          </a:lstStyle>
          <a:p>
            <a:pPr/>
            <a:r>
              <a:t>What changes have you made or plan to make? How is it different than “business as usual”?</a:t>
            </a:r>
          </a:p>
        </p:txBody>
      </p:sp>
      <p:sp>
        <p:nvSpPr>
          <p:cNvPr id="227" name="Shape 227"/>
          <p:cNvSpPr/>
          <p:nvPr>
            <p:ph type="body" sz="half" idx="1"/>
          </p:nvPr>
        </p:nvSpPr>
        <p:spPr>
          <a:xfrm>
            <a:off x="302326" y="1786574"/>
            <a:ext cx="4038601" cy="4525963"/>
          </a:xfrm>
          <a:prstGeom prst="rect">
            <a:avLst/>
          </a:prstGeom>
        </p:spPr>
        <p:txBody>
          <a:bodyPr/>
          <a:lstStyle/>
          <a:p>
            <a:pPr marL="86867" indent="-86867" defTabSz="868680">
              <a:spcBef>
                <a:spcPts val="1100"/>
              </a:spcBef>
              <a:defRPr sz="2470"/>
            </a:pPr>
            <a:r>
              <a:t>Training Curriculum will be developed on LMI for all staff</a:t>
            </a:r>
            <a:endParaRPr sz="2090"/>
          </a:p>
          <a:p>
            <a:pPr marL="86867" indent="-86867" defTabSz="868680">
              <a:spcBef>
                <a:spcPts val="1100"/>
              </a:spcBef>
              <a:defRPr sz="2470"/>
            </a:pPr>
            <a:r>
              <a:t>Training will introduce specific tools for each user group</a:t>
            </a:r>
            <a:endParaRPr sz="2090"/>
          </a:p>
          <a:p>
            <a:pPr marL="86867" indent="-86867" defTabSz="868680">
              <a:spcBef>
                <a:spcPts val="1100"/>
              </a:spcBef>
              <a:defRPr sz="2470"/>
            </a:pPr>
            <a:r>
              <a:t>Curriculum will include benefits to each user</a:t>
            </a:r>
            <a:endParaRPr sz="2090"/>
          </a:p>
          <a:p>
            <a:pPr marL="86867" indent="-86867" defTabSz="868680">
              <a:spcBef>
                <a:spcPts val="1100"/>
              </a:spcBef>
              <a:defRPr sz="2470"/>
            </a:pPr>
            <a:r>
              <a:t>Expectations on how to use LMI will be included</a:t>
            </a:r>
            <a:endParaRPr sz="2090"/>
          </a:p>
          <a:p>
            <a:pPr marL="86867" indent="-86867" defTabSz="868680">
              <a:spcBef>
                <a:spcPts val="1100"/>
              </a:spcBef>
              <a:defRPr sz="2470"/>
            </a:pPr>
            <a:r>
              <a:t>TCI+ will come to CO twice to train on TCI+</a:t>
            </a:r>
          </a:p>
        </p:txBody>
      </p:sp>
      <p:sp>
        <p:nvSpPr>
          <p:cNvPr id="228" name="Shape 228"/>
          <p:cNvSpPr/>
          <p:nvPr/>
        </p:nvSpPr>
        <p:spPr>
          <a:xfrm>
            <a:off x="4854699" y="1797044"/>
            <a:ext cx="4038601" cy="323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1438" indent="-91438" defTabSz="914400">
              <a:lnSpc>
                <a:spcPct val="90000"/>
              </a:lnSpc>
              <a:spcBef>
                <a:spcPts val="1200"/>
              </a:spcBef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sz="2600">
                <a:solidFill>
                  <a:srgbClr val="404040"/>
                </a:solidFill>
              </a:defRPr>
            </a:pPr>
            <a:r>
              <a:t>General LMI Information</a:t>
            </a:r>
            <a:endParaRPr sz="2200"/>
          </a:p>
          <a:p>
            <a:pPr marL="91438" indent="-91438" defTabSz="914400">
              <a:lnSpc>
                <a:spcPct val="90000"/>
              </a:lnSpc>
              <a:spcBef>
                <a:spcPts val="1200"/>
              </a:spcBef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sz="2600">
                <a:solidFill>
                  <a:srgbClr val="404040"/>
                </a:solidFill>
              </a:defRPr>
            </a:pPr>
            <a:r>
              <a:t>CO Specific Information – i.e. LMI Gateway</a:t>
            </a:r>
            <a:endParaRPr sz="2200"/>
          </a:p>
          <a:p>
            <a:pPr marL="91438" indent="-91438" defTabSz="914400">
              <a:lnSpc>
                <a:spcPct val="90000"/>
              </a:lnSpc>
              <a:spcBef>
                <a:spcPts val="1200"/>
              </a:spcBef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sz="2600">
                <a:solidFill>
                  <a:srgbClr val="404040"/>
                </a:solidFill>
              </a:defRPr>
            </a:pPr>
            <a:r>
              <a:t>TCI + and specific uses – by TCI+</a:t>
            </a:r>
            <a:endParaRPr sz="2200"/>
          </a:p>
          <a:p>
            <a:pPr marL="91438" indent="-91438" defTabSz="914400">
              <a:lnSpc>
                <a:spcPct val="90000"/>
              </a:lnSpc>
              <a:spcBef>
                <a:spcPts val="1200"/>
              </a:spcBef>
              <a:buClr>
                <a:schemeClr val="accent2">
                  <a:lumOff val="16690"/>
                </a:schemeClr>
              </a:buClr>
              <a:buSzPct val="100000"/>
              <a:buFont typeface="Trebuchet MS"/>
              <a:buChar char=" "/>
              <a:defRPr sz="2600">
                <a:solidFill>
                  <a:srgbClr val="404040"/>
                </a:solidFill>
              </a:defRPr>
            </a:pPr>
            <a:r>
              <a:t>Include TCI + use on upcoming Field Supervisor Agendas</a:t>
            </a:r>
          </a:p>
        </p:txBody>
      </p:sp>
      <p:sp>
        <p:nvSpPr>
          <p:cNvPr id="229" name="Shape 229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Shape 230"/>
          <p:cNvSpPr/>
          <p:nvPr/>
        </p:nvSpPr>
        <p:spPr>
          <a:xfrm>
            <a:off x="317325" y="6448392"/>
            <a:ext cx="134882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Colorado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xfrm>
            <a:off x="567871" y="286602"/>
            <a:ext cx="8146354" cy="1450760"/>
          </a:xfrm>
          <a:prstGeom prst="rect">
            <a:avLst/>
          </a:prstGeom>
        </p:spPr>
        <p:txBody>
          <a:bodyPr/>
          <a:lstStyle>
            <a:lvl1pPr defTabSz="731519">
              <a:defRPr spc="-100" sz="3600"/>
            </a:lvl1pPr>
          </a:lstStyle>
          <a:p>
            <a:pPr/>
            <a:r>
              <a:t>What tips would you have for an agency looking to implement a similar process?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xfrm>
            <a:off x="567870" y="1845734"/>
            <a:ext cx="8146358" cy="4023360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Buy-in and involvement from Upper Management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Survey field staff to learn how and when they use LMI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Involve Training Unit in developing curriculum and training all staff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Difficulties: how to get training in person to rural areas of state</a:t>
            </a:r>
          </a:p>
        </p:txBody>
      </p:sp>
      <p:sp>
        <p:nvSpPr>
          <p:cNvPr id="236" name="Shape 236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7" name="Shape 237"/>
          <p:cNvSpPr/>
          <p:nvPr/>
        </p:nvSpPr>
        <p:spPr>
          <a:xfrm>
            <a:off x="317325" y="6448392"/>
            <a:ext cx="134882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Colorado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ctrTitle"/>
          </p:nvPr>
        </p:nvSpPr>
        <p:spPr>
          <a:xfrm>
            <a:off x="822960" y="758951"/>
            <a:ext cx="7543801" cy="3566162"/>
          </a:xfrm>
          <a:prstGeom prst="rect">
            <a:avLst/>
          </a:prstGeom>
        </p:spPr>
        <p:txBody>
          <a:bodyPr/>
          <a:lstStyle/>
          <a:p>
            <a:pPr defTabSz="886967">
              <a:defRPr spc="-100" sz="5200"/>
            </a:pPr>
            <a:r>
              <a:t>State of Connecticut</a:t>
            </a:r>
            <a:br/>
            <a:r>
              <a:t>Department of Rehabilitation Services</a:t>
            </a:r>
            <a:br/>
            <a:r>
              <a:t>Bureau of Education and Services for the Blind</a:t>
            </a:r>
          </a:p>
        </p:txBody>
      </p:sp>
      <p:sp>
        <p:nvSpPr>
          <p:cNvPr id="240" name="Shape 240"/>
          <p:cNvSpPr/>
          <p:nvPr>
            <p:ph type="subTitle" sz="quarter" idx="1"/>
          </p:nvPr>
        </p:nvSpPr>
        <p:spPr>
          <a:xfrm>
            <a:off x="825038" y="4455621"/>
            <a:ext cx="7543801" cy="1143002"/>
          </a:xfrm>
          <a:prstGeom prst="rect">
            <a:avLst/>
          </a:prstGeom>
        </p:spPr>
        <p:txBody>
          <a:bodyPr/>
          <a:lstStyle/>
          <a:p>
            <a:pPr defTabSz="886967">
              <a:spcBef>
                <a:spcPts val="1100"/>
              </a:spcBef>
              <a:defRPr spc="100" sz="2100"/>
            </a:pPr>
            <a:r>
              <a:t>Mary Burgard, VR Supervisor</a:t>
            </a:r>
            <a:endParaRPr spc="194"/>
          </a:p>
          <a:p>
            <a:pPr defTabSz="886967">
              <a:spcBef>
                <a:spcPts val="1100"/>
              </a:spcBef>
              <a:defRPr spc="100" sz="2100"/>
            </a:pPr>
            <a:r>
              <a:t>Jonathan Richmond, VR Counselor Coordinator</a:t>
            </a:r>
          </a:p>
        </p:txBody>
      </p:sp>
      <p:sp>
        <p:nvSpPr>
          <p:cNvPr id="241" name="Shape 241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822960" y="286602"/>
            <a:ext cx="7543801" cy="1450760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What is the ultimate end goal of your project?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xfrm>
            <a:off x="822958" y="1845734"/>
            <a:ext cx="7777693" cy="4023360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Use of LMI in the VR process by the VR Counselors 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Client involvement to independently research occupations that interest them 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Using LMI to expand employer engagement  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VR Counselor’s increased knowledge of employer needs within their territory </a:t>
            </a:r>
          </a:p>
        </p:txBody>
      </p:sp>
      <p:sp>
        <p:nvSpPr>
          <p:cNvPr id="245" name="Shape 245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Shape 246"/>
          <p:cNvSpPr/>
          <p:nvPr/>
        </p:nvSpPr>
        <p:spPr>
          <a:xfrm>
            <a:off x="43854" y="6448392"/>
            <a:ext cx="189576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Connecticut BESB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268447" y="403314"/>
            <a:ext cx="8765852" cy="1143001"/>
          </a:xfrm>
          <a:prstGeom prst="rect">
            <a:avLst/>
          </a:prstGeom>
        </p:spPr>
        <p:txBody>
          <a:bodyPr/>
          <a:lstStyle>
            <a:lvl1pPr defTabSz="627461">
              <a:defRPr spc="-94" sz="3384"/>
            </a:lvl1pPr>
          </a:lstStyle>
          <a:p>
            <a:pPr/>
            <a:r>
              <a:t>What changes have you made or plan to make? How is it different than “business as usual”?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xfrm>
            <a:off x="72273" y="1779229"/>
            <a:ext cx="9061403" cy="4830142"/>
          </a:xfrm>
          <a:prstGeom prst="rect">
            <a:avLst/>
          </a:prstGeom>
        </p:spPr>
        <p:txBody>
          <a:bodyPr/>
          <a:lstStyle/>
          <a:p>
            <a:pPr marL="91439" indent="-91439">
              <a:buFont typeface="Wingdings"/>
              <a:buChar char="✓"/>
              <a:defRPr sz="2700"/>
            </a:pPr>
            <a:r>
              <a:t>Time management by streamlining paperwork for the VR Counselors </a:t>
            </a:r>
          </a:p>
          <a:p>
            <a:pPr marL="91439" indent="-91439">
              <a:buFont typeface="Wingdings"/>
              <a:buChar char="✓"/>
              <a:defRPr sz="2700"/>
            </a:pPr>
            <a:r>
              <a:t>Conducted survey to get a baseline of use of LMI in the VR Process </a:t>
            </a:r>
          </a:p>
          <a:p>
            <a:pPr marL="91439" indent="-91439">
              <a:buFont typeface="Wingdings"/>
              <a:buChar char="✓"/>
              <a:defRPr sz="2700"/>
            </a:pPr>
            <a:r>
              <a:t>Future training for Staff on use of LMI </a:t>
            </a:r>
            <a:r>
              <a:t>&amp;</a:t>
            </a:r>
            <a:r>
              <a:t> Ethical Considerations </a:t>
            </a:r>
          </a:p>
          <a:p>
            <a:pPr marL="91439" indent="-91439">
              <a:buFont typeface="Wingdings"/>
              <a:buChar char="✓"/>
              <a:defRPr sz="2700"/>
            </a:pPr>
            <a:r>
              <a:t>Increased employer outreach by Counselors </a:t>
            </a:r>
          </a:p>
          <a:p>
            <a:pPr marL="91439" indent="-91439">
              <a:buFont typeface="Wingdings"/>
              <a:buChar char="✓"/>
              <a:defRPr sz="2700"/>
            </a:pPr>
            <a:r>
              <a:t>Use of</a:t>
            </a:r>
            <a:r>
              <a:t> LMI </a:t>
            </a:r>
            <a:r>
              <a:t>consisting of traditional, real-time sources and as anecdotal sources of information gathered through relationships with employer </a:t>
            </a:r>
          </a:p>
          <a:p>
            <a:pPr marL="91439" indent="-91439">
              <a:buFont typeface="Wingdings"/>
              <a:buChar char="✓"/>
              <a:defRPr sz="2700"/>
            </a:pPr>
            <a:r>
              <a:t>Usage and future training  of The Career Index Plus </a:t>
            </a:r>
          </a:p>
        </p:txBody>
      </p:sp>
      <p:sp>
        <p:nvSpPr>
          <p:cNvPr id="252" name="Shape 252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Shape 253"/>
          <p:cNvSpPr/>
          <p:nvPr/>
        </p:nvSpPr>
        <p:spPr>
          <a:xfrm>
            <a:off x="43854" y="6448392"/>
            <a:ext cx="189576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Connecticut BESB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xfrm>
            <a:off x="457200" y="371658"/>
            <a:ext cx="8229600" cy="1143002"/>
          </a:xfrm>
          <a:prstGeom prst="rect">
            <a:avLst/>
          </a:prstGeom>
        </p:spPr>
        <p:txBody>
          <a:bodyPr/>
          <a:lstStyle>
            <a:lvl1pPr defTabSz="786383">
              <a:defRPr spc="-100" sz="3600"/>
            </a:lvl1pPr>
          </a:lstStyle>
          <a:p>
            <a:pPr/>
            <a:r>
              <a:t>What tips would you have for an agency looking to implement a similar process?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457200" y="2066794"/>
            <a:ext cx="8229600" cy="3126394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Streamline so they have appropriate time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Have VR Counselors involved in the process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Survey 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Training 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Identify your LMI source- do not get embroiled with using extraneous resources</a:t>
            </a:r>
          </a:p>
        </p:txBody>
      </p:sp>
      <p:sp>
        <p:nvSpPr>
          <p:cNvPr id="257" name="Shape 257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8" name="Shape 258"/>
          <p:cNvSpPr/>
          <p:nvPr/>
        </p:nvSpPr>
        <p:spPr>
          <a:xfrm>
            <a:off x="43854" y="6448392"/>
            <a:ext cx="189576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Connecticut BESB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xfrm>
            <a:off x="822960" y="758951"/>
            <a:ext cx="7543801" cy="3566162"/>
          </a:xfrm>
          <a:prstGeom prst="rect">
            <a:avLst/>
          </a:prstGeom>
        </p:spPr>
        <p:txBody>
          <a:bodyPr/>
          <a:lstStyle>
            <a:lvl1pPr>
              <a:defRPr b="1" spc="-100" sz="6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CRPs for Business Engagement</a:t>
            </a:r>
          </a:p>
        </p:txBody>
      </p:sp>
      <p:sp>
        <p:nvSpPr>
          <p:cNvPr id="261" name="Shape 261"/>
          <p:cNvSpPr/>
          <p:nvPr>
            <p:ph type="body" sz="quarter" idx="1"/>
          </p:nvPr>
        </p:nvSpPr>
        <p:spPr>
          <a:xfrm>
            <a:off x="822960" y="4453128"/>
            <a:ext cx="7543801" cy="1143002"/>
          </a:xfrm>
          <a:prstGeom prst="rect">
            <a:avLst/>
          </a:prstGeom>
        </p:spPr>
        <p:txBody>
          <a:bodyPr/>
          <a:lstStyle/>
          <a:p>
            <a:pPr/>
            <a:r>
              <a:t>Panel 2 PROJECT UPDATES</a:t>
            </a:r>
          </a:p>
        </p:txBody>
      </p:sp>
      <p:sp>
        <p:nvSpPr>
          <p:cNvPr id="262" name="Shape 262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subTitle" sz="quarter" idx="1"/>
          </p:nvPr>
        </p:nvSpPr>
        <p:spPr>
          <a:xfrm>
            <a:off x="825038" y="4455621"/>
            <a:ext cx="7543801" cy="1143002"/>
          </a:xfrm>
          <a:prstGeom prst="rect">
            <a:avLst/>
          </a:prstGeom>
        </p:spPr>
        <p:txBody>
          <a:bodyPr/>
          <a:lstStyle/>
          <a:p>
            <a:pPr>
              <a:defRPr i="1"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Christine Robinson</a:t>
            </a:r>
          </a:p>
          <a:p>
            <a:pPr>
              <a:defRPr i="1"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Director of Systems Improvement and Quality Assurance</a:t>
            </a:r>
          </a:p>
        </p:txBody>
      </p:sp>
      <p:pic>
        <p:nvPicPr>
          <p:cNvPr id="265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9974" y="1449533"/>
            <a:ext cx="4998807" cy="2109248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822960" y="286602"/>
            <a:ext cx="7543801" cy="1450760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What is the ultimate end goal of your project?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822958" y="2176116"/>
            <a:ext cx="7870619" cy="341972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/>
            </a:pPr>
            <a:r>
              <a:t>The goal is to realize:</a:t>
            </a:r>
          </a:p>
          <a:p>
            <a:pPr>
              <a:defRPr sz="3000"/>
            </a:pPr>
            <a:r>
              <a:t>- better employment outcomes</a:t>
            </a:r>
          </a:p>
          <a:p>
            <a:pPr>
              <a:defRPr sz="3000"/>
            </a:pPr>
            <a:r>
              <a:t>- more efficient use of resources</a:t>
            </a:r>
          </a:p>
          <a:p>
            <a:pPr>
              <a:defRPr sz="3000"/>
            </a:pPr>
            <a:r>
              <a:t>- better retention rates by keeping clients engaged and moving through the VR process </a:t>
            </a:r>
          </a:p>
        </p:txBody>
      </p:sp>
      <p:sp>
        <p:nvSpPr>
          <p:cNvPr id="270" name="Shape 270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1" name="Shape 271"/>
          <p:cNvSpPr/>
          <p:nvPr/>
        </p:nvSpPr>
        <p:spPr>
          <a:xfrm>
            <a:off x="420517" y="6448392"/>
            <a:ext cx="114243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Maine BRS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xfrm>
            <a:off x="289098" y="286602"/>
            <a:ext cx="8600651" cy="1450760"/>
          </a:xfrm>
          <a:prstGeom prst="rect">
            <a:avLst/>
          </a:prstGeom>
        </p:spPr>
        <p:txBody>
          <a:bodyPr/>
          <a:lstStyle/>
          <a:p>
            <a:pPr algn="ctr">
              <a:defRPr spc="-100" sz="3600"/>
            </a:pPr>
            <a:r>
              <a:t>A Brief History and  a Look at the Data </a:t>
            </a:r>
            <a:br/>
            <a:r>
              <a:t>(see handout)</a:t>
            </a:r>
          </a:p>
        </p:txBody>
      </p:sp>
      <p:pic>
        <p:nvPicPr>
          <p:cNvPr id="27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098" y="2292089"/>
            <a:ext cx="8781458" cy="3065504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8" name="Shape 278"/>
          <p:cNvSpPr/>
          <p:nvPr/>
        </p:nvSpPr>
        <p:spPr>
          <a:xfrm>
            <a:off x="420517" y="6448392"/>
            <a:ext cx="114243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Maine BRS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822960" y="758951"/>
            <a:ext cx="7543801" cy="3566162"/>
          </a:xfrm>
          <a:prstGeom prst="rect">
            <a:avLst/>
          </a:prstGeom>
        </p:spPr>
        <p:txBody>
          <a:bodyPr/>
          <a:lstStyle>
            <a:lvl1pPr>
              <a:defRPr b="1" spc="-100" sz="6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Integrating Labor Market Information into Agency Practice</a:t>
            </a:r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822960" y="4453128"/>
            <a:ext cx="7543801" cy="1143002"/>
          </a:xfrm>
          <a:prstGeom prst="rect">
            <a:avLst/>
          </a:prstGeom>
        </p:spPr>
        <p:txBody>
          <a:bodyPr/>
          <a:lstStyle/>
          <a:p>
            <a:pPr/>
            <a:r>
              <a:t>Panel 1: PROJECT UPDATES</a:t>
            </a:r>
          </a:p>
        </p:txBody>
      </p:sp>
      <p:sp>
        <p:nvSpPr>
          <p:cNvPr id="188" name="Shape 188"/>
          <p:cNvSpPr/>
          <p:nvPr>
            <p:ph type="sldNum" sz="quarter" idx="4294967295"/>
          </p:nvPr>
        </p:nvSpPr>
        <p:spPr>
          <a:xfrm>
            <a:off x="8238621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xfrm>
            <a:off x="351047" y="286602"/>
            <a:ext cx="8425130" cy="1231090"/>
          </a:xfrm>
          <a:prstGeom prst="rect">
            <a:avLst/>
          </a:prstGeom>
        </p:spPr>
        <p:txBody>
          <a:bodyPr/>
          <a:lstStyle>
            <a:lvl1pPr defTabSz="617219">
              <a:defRPr spc="-89" sz="3239"/>
            </a:lvl1pPr>
          </a:lstStyle>
          <a:p>
            <a:pPr/>
            <a:r>
              <a:t>What changes have you made or plan to make? How is it different than “business as usual”?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xfrm>
            <a:off x="144549" y="1845734"/>
            <a:ext cx="8999451" cy="4462491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Change from outcome based payment to a hybrid system (see handout) </a:t>
            </a:r>
          </a:p>
          <a:p>
            <a:pPr>
              <a:buFont typeface="Wingdings"/>
              <a:buChar char="✓"/>
              <a:defRPr sz="2800"/>
            </a:pPr>
            <a:r>
              <a:t>Revised reporting formats</a:t>
            </a:r>
          </a:p>
          <a:p>
            <a:pPr>
              <a:buFont typeface="Wingdings"/>
              <a:buChar char="✓"/>
              <a:defRPr sz="2800"/>
            </a:pPr>
            <a:r>
              <a:t>Currently use almost exclusively CRPS for building employer relations</a:t>
            </a:r>
          </a:p>
          <a:p>
            <a:pPr lvl="1" marL="384047" indent="-182879">
              <a:spcBef>
                <a:spcPts val="400"/>
              </a:spcBef>
              <a:buFont typeface="Wingdings"/>
              <a:buChar char="❖"/>
              <a:defRPr sz="2800"/>
            </a:pPr>
            <a:r>
              <a:t>Pilot – transitioning one VRC position to in house business relations specialist</a:t>
            </a:r>
            <a:endParaRPr sz="1800"/>
          </a:p>
          <a:p>
            <a:pPr lvl="1" marL="384047" indent="-182879">
              <a:spcBef>
                <a:spcPts val="400"/>
              </a:spcBef>
              <a:buFont typeface="Wingdings"/>
              <a:buChar char="❖"/>
              <a:defRPr sz="2800"/>
            </a:pPr>
            <a:r>
              <a:t>Plan is to incorporate WIOA partners </a:t>
            </a:r>
            <a:endParaRPr sz="1800"/>
          </a:p>
          <a:p>
            <a:pPr>
              <a:buFont typeface="Wingdings"/>
              <a:buChar char="✓"/>
              <a:defRPr sz="2800"/>
            </a:pPr>
            <a:r>
              <a:t>Implementing the Progressive Employment Model (VT) across the state </a:t>
            </a:r>
          </a:p>
        </p:txBody>
      </p:sp>
      <p:sp>
        <p:nvSpPr>
          <p:cNvPr id="282" name="Shape 282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3" name="Shape 283"/>
          <p:cNvSpPr/>
          <p:nvPr/>
        </p:nvSpPr>
        <p:spPr>
          <a:xfrm>
            <a:off x="420517" y="6448392"/>
            <a:ext cx="114243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Maine BRS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xfrm>
            <a:off x="800100" y="286602"/>
            <a:ext cx="7543800" cy="1450760"/>
          </a:xfrm>
          <a:prstGeom prst="rect">
            <a:avLst/>
          </a:prstGeom>
        </p:spPr>
        <p:txBody>
          <a:bodyPr/>
          <a:lstStyle>
            <a:lvl1pPr defTabSz="702259">
              <a:defRPr spc="-95" sz="3455"/>
            </a:lvl1pPr>
          </a:lstStyle>
          <a:p>
            <a:pPr/>
            <a:r>
              <a:t>What tips would you have for an agency looking to implement a similar process?</a:t>
            </a:r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xfrm>
            <a:off x="822959" y="2157803"/>
            <a:ext cx="7543801" cy="3711290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Plan Do Check Act 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Look at the data 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Use a project plan process to help you understand where you want to go and where you have been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Include a variety of stakeholders in the process</a:t>
            </a:r>
          </a:p>
        </p:txBody>
      </p:sp>
      <p:sp>
        <p:nvSpPr>
          <p:cNvPr id="287" name="Shape 287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8" name="Shape 288"/>
          <p:cNvSpPr/>
          <p:nvPr/>
        </p:nvSpPr>
        <p:spPr>
          <a:xfrm>
            <a:off x="420517" y="6448392"/>
            <a:ext cx="114243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Maine BRS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subTitle" sz="quarter" idx="1"/>
          </p:nvPr>
        </p:nvSpPr>
        <p:spPr>
          <a:xfrm>
            <a:off x="2016689" y="4484315"/>
            <a:ext cx="5886015" cy="1108645"/>
          </a:xfrm>
          <a:prstGeom prst="rect">
            <a:avLst/>
          </a:prstGeom>
        </p:spPr>
        <p:txBody>
          <a:bodyPr/>
          <a:lstStyle/>
          <a:p>
            <a:pPr defTabSz="886967">
              <a:lnSpc>
                <a:spcPct val="72000"/>
              </a:lnSpc>
              <a:spcBef>
                <a:spcPts val="1100"/>
              </a:spcBef>
              <a:defRPr spc="0" sz="1900"/>
            </a:pPr>
            <a:r>
              <a:t>Morgan Rincon, M.S., CRC</a:t>
            </a:r>
            <a:endParaRPr spc="194"/>
          </a:p>
          <a:p>
            <a:pPr defTabSz="886967">
              <a:lnSpc>
                <a:spcPct val="72000"/>
              </a:lnSpc>
              <a:spcBef>
                <a:spcPts val="1100"/>
              </a:spcBef>
              <a:defRPr spc="0" sz="1900"/>
            </a:pPr>
            <a:r>
              <a:t>&amp; </a:t>
            </a:r>
            <a:endParaRPr spc="194"/>
          </a:p>
          <a:p>
            <a:pPr defTabSz="886967">
              <a:lnSpc>
                <a:spcPct val="72000"/>
              </a:lnSpc>
              <a:spcBef>
                <a:spcPts val="1100"/>
              </a:spcBef>
              <a:defRPr spc="0" sz="1900"/>
            </a:pPr>
            <a:r>
              <a:t>Vinnie Gwozdz, M.S., CRC</a:t>
            </a:r>
          </a:p>
        </p:txBody>
      </p:sp>
      <p:pic>
        <p:nvPicPr>
          <p:cNvPr id="291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161" y="1210158"/>
            <a:ext cx="4673085" cy="2719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3244" y="4351139"/>
            <a:ext cx="1252385" cy="1211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833" y="4351139"/>
            <a:ext cx="1211737" cy="1211739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xfrm>
            <a:off x="134223" y="844599"/>
            <a:ext cx="8430998" cy="994175"/>
          </a:xfrm>
          <a:prstGeom prst="rect">
            <a:avLst/>
          </a:prstGeom>
        </p:spPr>
        <p:txBody>
          <a:bodyPr/>
          <a:lstStyle>
            <a:lvl1pPr defTabSz="658368">
              <a:defRPr spc="-95" sz="3455"/>
            </a:lvl1pPr>
          </a:lstStyle>
          <a:p>
            <a:pPr/>
            <a:r>
              <a:t>What is the ultimate end goal of your project?</a:t>
            </a:r>
          </a:p>
        </p:txBody>
      </p:sp>
      <p:sp>
        <p:nvSpPr>
          <p:cNvPr id="297" name="Shape 297"/>
          <p:cNvSpPr/>
          <p:nvPr>
            <p:ph type="body" idx="1"/>
          </p:nvPr>
        </p:nvSpPr>
        <p:spPr>
          <a:xfrm>
            <a:off x="560069" y="2631090"/>
            <a:ext cx="7886701" cy="326350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Implementation of business engagement database</a:t>
            </a:r>
            <a:endParaRPr sz="2400"/>
          </a:p>
          <a:p>
            <a:pPr marL="0" indent="0">
              <a:buSzTx/>
              <a:buNone/>
              <a:defRPr sz="2800"/>
            </a:pPr>
          </a:p>
          <a:p>
            <a:pPr>
              <a:defRPr sz="2800"/>
            </a:pPr>
            <a:r>
              <a:t>Building state-wide consistency in business engagement efforts</a:t>
            </a:r>
            <a:endParaRPr sz="2400"/>
          </a:p>
          <a:p>
            <a:pPr lvl="1" marL="384047" indent="-182879">
              <a:spcBef>
                <a:spcPts val="400"/>
              </a:spcBef>
              <a:defRPr sz="2800"/>
            </a:pPr>
          </a:p>
          <a:p>
            <a:pPr>
              <a:defRPr sz="2800"/>
            </a:pPr>
            <a:r>
              <a:t>Building business engagement capacity</a:t>
            </a:r>
          </a:p>
        </p:txBody>
      </p:sp>
      <p:pic>
        <p:nvPicPr>
          <p:cNvPr id="298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7067" y="188602"/>
            <a:ext cx="1127250" cy="655999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0" name="Shape 300"/>
          <p:cNvSpPr/>
          <p:nvPr/>
        </p:nvSpPr>
        <p:spPr>
          <a:xfrm>
            <a:off x="347238" y="6448392"/>
            <a:ext cx="12889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Oregon CFB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xfrm>
            <a:off x="0" y="698916"/>
            <a:ext cx="9144000" cy="994172"/>
          </a:xfrm>
          <a:prstGeom prst="rect">
            <a:avLst/>
          </a:prstGeom>
        </p:spPr>
        <p:txBody>
          <a:bodyPr/>
          <a:lstStyle/>
          <a:p>
            <a:pPr algn="ctr" defTabSz="617219">
              <a:defRPr spc="-89" sz="3239"/>
            </a:pPr>
            <a:r>
              <a:t>Implementation of business </a:t>
            </a:r>
            <a:br/>
            <a:r>
              <a:t>engagement database:</a:t>
            </a:r>
          </a:p>
        </p:txBody>
      </p:sp>
      <p:sp>
        <p:nvSpPr>
          <p:cNvPr id="305" name="Shape 305"/>
          <p:cNvSpPr/>
          <p:nvPr>
            <p:ph type="body" idx="1"/>
          </p:nvPr>
        </p:nvSpPr>
        <p:spPr>
          <a:xfrm>
            <a:off x="560069" y="2302347"/>
            <a:ext cx="8294249" cy="3440773"/>
          </a:xfrm>
          <a:prstGeom prst="rect">
            <a:avLst/>
          </a:prstGeom>
        </p:spPr>
        <p:txBody>
          <a:bodyPr/>
          <a:lstStyle/>
          <a:p>
            <a:pPr lvl="1" marL="353323" indent="-168248" defTabSz="841247">
              <a:lnSpc>
                <a:spcPct val="81000"/>
              </a:lnSpc>
              <a:spcBef>
                <a:spcPts val="300"/>
              </a:spcBef>
              <a:defRPr sz="2576"/>
            </a:pPr>
            <a:r>
              <a:t>Increase # of businesses engaged with OCB</a:t>
            </a:r>
            <a:endParaRPr sz="1932"/>
          </a:p>
          <a:p>
            <a:pPr lvl="1" marL="0" indent="315468" defTabSz="841247">
              <a:lnSpc>
                <a:spcPct val="81000"/>
              </a:lnSpc>
              <a:spcBef>
                <a:spcPts val="300"/>
              </a:spcBef>
              <a:buSzTx/>
              <a:buNone/>
              <a:defRPr sz="2576"/>
            </a:pPr>
          </a:p>
          <a:p>
            <a:pPr lvl="1" marL="353323" indent="-168248" defTabSz="841247">
              <a:lnSpc>
                <a:spcPct val="81000"/>
              </a:lnSpc>
              <a:spcBef>
                <a:spcPts val="300"/>
              </a:spcBef>
              <a:defRPr sz="2576"/>
            </a:pPr>
            <a:r>
              <a:t>Track # of businesses interacting with Progressive Employment activities</a:t>
            </a:r>
            <a:endParaRPr sz="1932"/>
          </a:p>
          <a:p>
            <a:pPr lvl="1" marL="0" indent="315468" defTabSz="841247">
              <a:lnSpc>
                <a:spcPct val="81000"/>
              </a:lnSpc>
              <a:spcBef>
                <a:spcPts val="300"/>
              </a:spcBef>
              <a:buSzTx/>
              <a:buNone/>
              <a:defRPr sz="2576"/>
            </a:pPr>
          </a:p>
          <a:p>
            <a:pPr lvl="1" marL="353323" indent="-168248" defTabSz="841247">
              <a:lnSpc>
                <a:spcPct val="81000"/>
              </a:lnSpc>
              <a:spcBef>
                <a:spcPts val="300"/>
              </a:spcBef>
              <a:defRPr sz="2576"/>
            </a:pPr>
            <a:r>
              <a:t>Track main points of contact from OCB or CRPs interacting with business</a:t>
            </a:r>
            <a:endParaRPr sz="1932"/>
          </a:p>
          <a:p>
            <a:pPr lvl="1" marL="0" indent="315468" defTabSz="841247">
              <a:lnSpc>
                <a:spcPct val="81000"/>
              </a:lnSpc>
              <a:spcBef>
                <a:spcPts val="300"/>
              </a:spcBef>
              <a:buSzTx/>
              <a:buNone/>
              <a:defRPr sz="2576"/>
            </a:pPr>
          </a:p>
          <a:p>
            <a:pPr lvl="1" marL="353323" indent="-168248" defTabSz="841247">
              <a:lnSpc>
                <a:spcPct val="81000"/>
              </a:lnSpc>
              <a:spcBef>
                <a:spcPts val="300"/>
              </a:spcBef>
              <a:defRPr sz="2576"/>
            </a:pPr>
            <a:r>
              <a:t>Track accessibility and # of businesses OCB provided initial tech assessment to</a:t>
            </a:r>
          </a:p>
        </p:txBody>
      </p:sp>
      <p:pic>
        <p:nvPicPr>
          <p:cNvPr id="30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7067" y="174886"/>
            <a:ext cx="1127250" cy="65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8" name="Shape 308"/>
          <p:cNvSpPr/>
          <p:nvPr/>
        </p:nvSpPr>
        <p:spPr>
          <a:xfrm>
            <a:off x="347238" y="6448392"/>
            <a:ext cx="12889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Oregon CFB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xfrm>
            <a:off x="0" y="770952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617219">
              <a:defRPr spc="-89" sz="3239"/>
            </a:pPr>
            <a:r>
              <a:t>Building state-wide consistency </a:t>
            </a:r>
            <a:br/>
            <a:r>
              <a:t>in business engagement efforts:</a:t>
            </a:r>
          </a:p>
        </p:txBody>
      </p:sp>
      <p:sp>
        <p:nvSpPr>
          <p:cNvPr id="311" name="Shape 311"/>
          <p:cNvSpPr/>
          <p:nvPr>
            <p:ph type="body" idx="1"/>
          </p:nvPr>
        </p:nvSpPr>
        <p:spPr>
          <a:xfrm>
            <a:off x="192394" y="2015240"/>
            <a:ext cx="8858682" cy="4396230"/>
          </a:xfrm>
          <a:prstGeom prst="rect">
            <a:avLst/>
          </a:prstGeom>
        </p:spPr>
        <p:txBody>
          <a:bodyPr/>
          <a:lstStyle/>
          <a:p>
            <a:pPr marL="87781" indent="-87781" defTabSz="807597">
              <a:lnSpc>
                <a:spcPct val="72000"/>
              </a:lnSpc>
              <a:spcBef>
                <a:spcPts val="1000"/>
              </a:spcBef>
              <a:buFont typeface="Arial"/>
              <a:buChar char="•"/>
              <a:defRPr sz="2688"/>
            </a:pPr>
            <a:r>
              <a:t>Provide training to VRCs </a:t>
            </a:r>
            <a:r>
              <a:t>&amp;</a:t>
            </a:r>
            <a:r>
              <a:t> CRPs in our Business Engagement efforts, PE model, services to employers, mission, message and language continuity.  </a:t>
            </a:r>
          </a:p>
          <a:p>
            <a:pPr marL="87781" indent="-87781" defTabSz="807597">
              <a:lnSpc>
                <a:spcPct val="72000"/>
              </a:lnSpc>
              <a:spcBef>
                <a:spcPts val="1000"/>
              </a:spcBef>
              <a:buFont typeface="Arial"/>
              <a:buChar char="•"/>
              <a:defRPr sz="1152"/>
            </a:pPr>
          </a:p>
          <a:p>
            <a:pPr marL="87781" indent="-87781" defTabSz="807597">
              <a:lnSpc>
                <a:spcPct val="72000"/>
              </a:lnSpc>
              <a:spcBef>
                <a:spcPts val="1000"/>
              </a:spcBef>
              <a:buFont typeface="Arial"/>
              <a:buChar char="•"/>
              <a:defRPr sz="2688"/>
            </a:pPr>
            <a:r>
              <a:t>Improve BE marketing material for OCB</a:t>
            </a:r>
          </a:p>
          <a:p>
            <a:pPr marL="87781" indent="-87781" defTabSz="807597">
              <a:lnSpc>
                <a:spcPct val="72000"/>
              </a:lnSpc>
              <a:spcBef>
                <a:spcPts val="1000"/>
              </a:spcBef>
              <a:buFont typeface="Arial"/>
              <a:buChar char="•"/>
              <a:defRPr sz="1152"/>
            </a:pPr>
          </a:p>
          <a:p>
            <a:pPr marL="87781" indent="-87781" defTabSz="807597">
              <a:lnSpc>
                <a:spcPct val="72000"/>
              </a:lnSpc>
              <a:spcBef>
                <a:spcPts val="1000"/>
              </a:spcBef>
              <a:buFont typeface="Arial"/>
              <a:buChar char="•"/>
              <a:defRPr sz="2688"/>
            </a:pPr>
            <a:r>
              <a:t>Increase # of CRPs to provide job development across state</a:t>
            </a:r>
          </a:p>
          <a:p>
            <a:pPr marL="87781" indent="-87781" defTabSz="807597">
              <a:lnSpc>
                <a:spcPct val="72000"/>
              </a:lnSpc>
              <a:spcBef>
                <a:spcPts val="1000"/>
              </a:spcBef>
              <a:buFont typeface="Arial"/>
              <a:buChar char="•"/>
              <a:defRPr sz="2688"/>
            </a:pPr>
            <a:r>
              <a:t> </a:t>
            </a:r>
            <a:endParaRPr sz="1152"/>
          </a:p>
          <a:p>
            <a:pPr marL="87781" indent="-87781" defTabSz="807597">
              <a:lnSpc>
                <a:spcPct val="72000"/>
              </a:lnSpc>
              <a:spcBef>
                <a:spcPts val="1000"/>
              </a:spcBef>
              <a:buFont typeface="Arial"/>
              <a:buChar char="•"/>
              <a:defRPr sz="2688"/>
            </a:pPr>
            <a:r>
              <a:t>Increase # </a:t>
            </a:r>
            <a:r>
              <a:rPr>
                <a:solidFill>
                  <a:srgbClr val="FF0000"/>
                </a:solidFill>
              </a:rPr>
              <a:t>of PE </a:t>
            </a:r>
            <a:r>
              <a:t>activities for clients and interactions with businesses (info interviews, company tours, job shadows, work experiences) </a:t>
            </a:r>
            <a:r>
              <a:t>a</a:t>
            </a:r>
            <a:r>
              <a:t>nd initial technology/ accessibility assessments</a:t>
            </a:r>
          </a:p>
        </p:txBody>
      </p:sp>
      <p:pic>
        <p:nvPicPr>
          <p:cNvPr id="312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7067" y="236609"/>
            <a:ext cx="1127250" cy="655998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4" name="Shape 314"/>
          <p:cNvSpPr/>
          <p:nvPr/>
        </p:nvSpPr>
        <p:spPr>
          <a:xfrm>
            <a:off x="347238" y="6448392"/>
            <a:ext cx="12889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Oregon CFB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xfrm>
            <a:off x="628650" y="814676"/>
            <a:ext cx="7886700" cy="994174"/>
          </a:xfrm>
          <a:prstGeom prst="rect">
            <a:avLst/>
          </a:prstGeom>
        </p:spPr>
        <p:txBody>
          <a:bodyPr/>
          <a:lstStyle>
            <a:lvl1pPr defTabSz="734811">
              <a:defRPr spc="-97" sz="3528"/>
            </a:lvl1pPr>
          </a:lstStyle>
          <a:p>
            <a:pPr/>
            <a:r>
              <a:t>Building business engagement capacity:</a:t>
            </a:r>
          </a:p>
        </p:txBody>
      </p:sp>
      <p:sp>
        <p:nvSpPr>
          <p:cNvPr id="317" name="Shape 317"/>
          <p:cNvSpPr/>
          <p:nvPr>
            <p:ph type="body" idx="1"/>
          </p:nvPr>
        </p:nvSpPr>
        <p:spPr>
          <a:xfrm>
            <a:off x="628650" y="2163367"/>
            <a:ext cx="7886700" cy="3263507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Utilizing and supporting VRC staff in business engagement efforts</a:t>
            </a:r>
          </a:p>
          <a:p>
            <a:pPr marL="0" indent="0">
              <a:buSzTx/>
              <a:buNone/>
              <a:defRPr sz="2800"/>
            </a:pPr>
          </a:p>
          <a:p>
            <a:pPr>
              <a:defRPr sz="2800"/>
            </a:pPr>
            <a:r>
              <a:t>ID internal and external resources (VRCs, tech staff, CRPs, etc.)</a:t>
            </a:r>
          </a:p>
        </p:txBody>
      </p:sp>
      <p:pic>
        <p:nvPicPr>
          <p:cNvPr id="318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7067" y="247161"/>
            <a:ext cx="1127250" cy="65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0" name="Shape 320"/>
          <p:cNvSpPr/>
          <p:nvPr/>
        </p:nvSpPr>
        <p:spPr>
          <a:xfrm>
            <a:off x="347238" y="6448392"/>
            <a:ext cx="12889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Oregon CFB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/>
          </p:nvPr>
        </p:nvSpPr>
        <p:spPr>
          <a:xfrm>
            <a:off x="-10327" y="740821"/>
            <a:ext cx="8796827" cy="994175"/>
          </a:xfrm>
          <a:prstGeom prst="rect">
            <a:avLst/>
          </a:prstGeom>
        </p:spPr>
        <p:txBody>
          <a:bodyPr/>
          <a:lstStyle/>
          <a:p>
            <a:pPr algn="ctr" defTabSz="432054">
              <a:defRPr spc="-63" sz="2268"/>
            </a:pPr>
            <a:r>
              <a:t>What changes have you made</a:t>
            </a:r>
            <a:r>
              <a:t> /</a:t>
            </a:r>
            <a:br/>
            <a:r>
              <a:t>do you </a:t>
            </a:r>
            <a:r>
              <a:t>plan to make? </a:t>
            </a:r>
            <a:br/>
            <a:r>
              <a:t>How is it different </a:t>
            </a:r>
            <a:r>
              <a:t>from</a:t>
            </a:r>
            <a:r>
              <a:t> “business as usual”?</a:t>
            </a:r>
          </a:p>
        </p:txBody>
      </p:sp>
      <p:sp>
        <p:nvSpPr>
          <p:cNvPr id="323" name="Shape 323"/>
          <p:cNvSpPr/>
          <p:nvPr>
            <p:ph type="body" idx="1"/>
          </p:nvPr>
        </p:nvSpPr>
        <p:spPr>
          <a:xfrm>
            <a:off x="103249" y="1852816"/>
            <a:ext cx="8989128" cy="3915447"/>
          </a:xfrm>
          <a:prstGeom prst="rect">
            <a:avLst/>
          </a:prstGeom>
        </p:spPr>
        <p:txBody>
          <a:bodyPr/>
          <a:lstStyle/>
          <a:p>
            <a:pPr defTabSz="786383">
              <a:lnSpc>
                <a:spcPct val="81000"/>
              </a:lnSpc>
              <a:spcBef>
                <a:spcPts val="1000"/>
              </a:spcBef>
              <a:buFont typeface="Wingdings"/>
              <a:buChar char="✓"/>
              <a:defRPr sz="2800"/>
            </a:pPr>
            <a:r>
              <a:t>Realization that OCB needs to track </a:t>
            </a:r>
            <a:r>
              <a:t>&amp;</a:t>
            </a:r>
            <a:r>
              <a:t> record business engagement for Business Enterprise Program (BEP) &amp; technology staff</a:t>
            </a:r>
            <a:endParaRPr sz="1700"/>
          </a:p>
          <a:p>
            <a:pPr lvl="1" marL="568325" indent="-239713" defTabSz="786383">
              <a:lnSpc>
                <a:spcPct val="81000"/>
              </a:lnSpc>
              <a:spcBef>
                <a:spcPts val="1000"/>
              </a:spcBef>
              <a:buClrTx/>
              <a:buFontTx/>
              <a:buChar char="•"/>
              <a:tabLst>
                <a:tab pos="508000" algn="l"/>
              </a:tabLst>
              <a:defRPr sz="2800"/>
            </a:pPr>
            <a:r>
              <a:t>Will benefit job developers reaching out to businesses as well as tech staff initiating accessibility conversations with businesses.  </a:t>
            </a:r>
            <a:endParaRPr sz="1700"/>
          </a:p>
          <a:p>
            <a:pPr lvl="1" marL="568325" indent="-239713" defTabSz="786383">
              <a:lnSpc>
                <a:spcPct val="81000"/>
              </a:lnSpc>
              <a:spcBef>
                <a:spcPts val="1000"/>
              </a:spcBef>
              <a:buClrTx/>
              <a:buFontTx/>
              <a:buChar char="•"/>
              <a:tabLst>
                <a:tab pos="508000" algn="l"/>
              </a:tabLst>
              <a:defRPr sz="2800"/>
            </a:pPr>
            <a:r>
              <a:t>Will help steer the conversation with clients when developing IPE.</a:t>
            </a:r>
            <a:endParaRPr sz="1700"/>
          </a:p>
          <a:p>
            <a:pPr defTabSz="786383">
              <a:lnSpc>
                <a:spcPct val="81000"/>
              </a:lnSpc>
              <a:spcBef>
                <a:spcPts val="1000"/>
              </a:spcBef>
              <a:buFont typeface="Wingdings"/>
              <a:buChar char="✓"/>
              <a:defRPr sz="2800"/>
            </a:pPr>
            <a:r>
              <a:t>More conversation </a:t>
            </a:r>
            <a:r>
              <a:t>re: </a:t>
            </a:r>
            <a:r>
              <a:t>“who’s worked with anyone in the __</a:t>
            </a:r>
            <a:r>
              <a:t> </a:t>
            </a:r>
            <a:r>
              <a:t>industry?”  </a:t>
            </a:r>
          </a:p>
        </p:txBody>
      </p:sp>
      <p:pic>
        <p:nvPicPr>
          <p:cNvPr id="324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3126" y="234461"/>
            <a:ext cx="1127249" cy="65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6" name="Shape 326"/>
          <p:cNvSpPr/>
          <p:nvPr/>
        </p:nvSpPr>
        <p:spPr>
          <a:xfrm>
            <a:off x="347238" y="6448392"/>
            <a:ext cx="12889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Oregon CFB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title"/>
          </p:nvPr>
        </p:nvSpPr>
        <p:spPr>
          <a:xfrm>
            <a:off x="391733" y="740821"/>
            <a:ext cx="8394766" cy="994175"/>
          </a:xfrm>
          <a:prstGeom prst="rect">
            <a:avLst/>
          </a:prstGeom>
        </p:spPr>
        <p:txBody>
          <a:bodyPr/>
          <a:lstStyle>
            <a:lvl1pPr defTabSz="685800">
              <a:defRPr spc="-100" sz="3600"/>
            </a:lvl1pPr>
          </a:lstStyle>
          <a:p>
            <a:pPr/>
            <a:r>
              <a:t>Continued…</a:t>
            </a:r>
          </a:p>
        </p:txBody>
      </p:sp>
      <p:sp>
        <p:nvSpPr>
          <p:cNvPr id="329" name="Shape 329"/>
          <p:cNvSpPr/>
          <p:nvPr>
            <p:ph type="body" idx="1"/>
          </p:nvPr>
        </p:nvSpPr>
        <p:spPr>
          <a:xfrm>
            <a:off x="103249" y="1852816"/>
            <a:ext cx="8989128" cy="3915447"/>
          </a:xfrm>
          <a:prstGeom prst="rect">
            <a:avLst/>
          </a:prstGeom>
        </p:spPr>
        <p:txBody>
          <a:bodyPr/>
          <a:lstStyle/>
          <a:p>
            <a:pPr defTabSz="786383">
              <a:lnSpc>
                <a:spcPct val="81000"/>
              </a:lnSpc>
              <a:spcBef>
                <a:spcPts val="1000"/>
              </a:spcBef>
              <a:buFont typeface="Wingdings"/>
              <a:buChar char="✓"/>
              <a:defRPr sz="2800"/>
            </a:pPr>
            <a:r>
              <a:t>Lots of dialogue in Jobsville between CRPs &amp; VRCs on weekly basis</a:t>
            </a:r>
            <a:endParaRPr sz="1700"/>
          </a:p>
          <a:p>
            <a:pPr defTabSz="786383">
              <a:lnSpc>
                <a:spcPct val="81000"/>
              </a:lnSpc>
              <a:spcBef>
                <a:spcPts val="1000"/>
              </a:spcBef>
              <a:buFont typeface="Wingdings"/>
              <a:buChar char="✓"/>
              <a:defRPr sz="2800"/>
            </a:pPr>
            <a:r>
              <a:t>Plan to include our technology training </a:t>
            </a:r>
            <a:r>
              <a:t>Ctr. </a:t>
            </a:r>
            <a:r>
              <a:t>director in weekly meetings </a:t>
            </a:r>
            <a:endParaRPr sz="1700"/>
          </a:p>
          <a:p>
            <a:pPr defTabSz="786383">
              <a:lnSpc>
                <a:spcPct val="81000"/>
              </a:lnSpc>
              <a:spcBef>
                <a:spcPts val="1000"/>
              </a:spcBef>
              <a:buFont typeface="Wingdings"/>
              <a:buChar char="✓"/>
              <a:defRPr sz="2800"/>
            </a:pPr>
            <a:r>
              <a:t>O</a:t>
            </a:r>
            <a:r>
              <a:rPr sz="2400"/>
              <a:t>utreach to general OVR CRPs with letter of interest to apply with OCB</a:t>
            </a:r>
            <a:endParaRPr sz="1700"/>
          </a:p>
          <a:p>
            <a:pPr lvl="1" marL="500112" indent="-172451" defTabSz="786383">
              <a:lnSpc>
                <a:spcPct val="81000"/>
              </a:lnSpc>
              <a:spcBef>
                <a:spcPts val="1000"/>
              </a:spcBef>
              <a:buClrTx/>
              <a:buFontTx/>
              <a:buChar char="•"/>
              <a:defRPr sz="2400"/>
            </a:pPr>
            <a:r>
              <a:t>Follow up with phone calls, in person meetings, assisting with application process</a:t>
            </a:r>
            <a:endParaRPr sz="1700"/>
          </a:p>
          <a:p>
            <a:pPr lvl="1" marL="500112" indent="-172451" defTabSz="786383">
              <a:lnSpc>
                <a:spcPct val="81000"/>
              </a:lnSpc>
              <a:spcBef>
                <a:spcPts val="1000"/>
              </a:spcBef>
              <a:buClrTx/>
              <a:buFontTx/>
              <a:buChar char="•"/>
              <a:defRPr sz="2400"/>
            </a:pPr>
            <a:r>
              <a:t>Work on updating RFA to make it easier</a:t>
            </a:r>
          </a:p>
        </p:txBody>
      </p:sp>
      <p:pic>
        <p:nvPicPr>
          <p:cNvPr id="330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3126" y="234461"/>
            <a:ext cx="1127249" cy="65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2" name="Shape 332"/>
          <p:cNvSpPr/>
          <p:nvPr/>
        </p:nvSpPr>
        <p:spPr>
          <a:xfrm>
            <a:off x="347238" y="6448392"/>
            <a:ext cx="12889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Oregon CFB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title"/>
          </p:nvPr>
        </p:nvSpPr>
        <p:spPr>
          <a:xfrm>
            <a:off x="800100" y="1045554"/>
            <a:ext cx="7543800" cy="691808"/>
          </a:xfrm>
          <a:prstGeom prst="rect">
            <a:avLst/>
          </a:prstGeom>
        </p:spPr>
        <p:txBody>
          <a:bodyPr/>
          <a:lstStyle>
            <a:lvl1pPr defTabSz="841247">
              <a:defRPr spc="-100" sz="3900"/>
            </a:lvl1pPr>
          </a:lstStyle>
          <a:p>
            <a:pPr/>
            <a:r>
              <a:t>Continued…</a:t>
            </a:r>
          </a:p>
        </p:txBody>
      </p:sp>
      <p:sp>
        <p:nvSpPr>
          <p:cNvPr id="335" name="Shape 335"/>
          <p:cNvSpPr/>
          <p:nvPr>
            <p:ph type="body" idx="1"/>
          </p:nvPr>
        </p:nvSpPr>
        <p:spPr>
          <a:xfrm>
            <a:off x="247795" y="1886885"/>
            <a:ext cx="8792955" cy="4328422"/>
          </a:xfrm>
          <a:prstGeom prst="rect">
            <a:avLst/>
          </a:prstGeom>
        </p:spPr>
        <p:txBody>
          <a:bodyPr/>
          <a:lstStyle/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2280"/>
            </a:pPr>
            <a:r>
              <a:t>Drafted a Business Enterprise Program (BEP) tracking log ready to implement </a:t>
            </a:r>
            <a:endParaRPr sz="1615"/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1140"/>
            </a:pPr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2280"/>
            </a:pPr>
            <a:r>
              <a:t>Created new &amp; improved BEP brochures and shared with CRPs to use</a:t>
            </a:r>
            <a:endParaRPr sz="1615"/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1140"/>
            </a:pPr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2280"/>
            </a:pPr>
            <a:r>
              <a:t>Providing training to CRP</a:t>
            </a:r>
            <a:r>
              <a:t>s</a:t>
            </a:r>
            <a:r>
              <a:t> includ</a:t>
            </a:r>
            <a:r>
              <a:t>ing</a:t>
            </a:r>
            <a:r>
              <a:t> BEP material, PE model, technology staff….</a:t>
            </a:r>
            <a:r>
              <a:t> </a:t>
            </a:r>
            <a:r>
              <a:t>on going…</a:t>
            </a:r>
            <a:r>
              <a:t> </a:t>
            </a:r>
            <a:r>
              <a:t>great response from our partners!</a:t>
            </a:r>
            <a:endParaRPr sz="1615"/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1140"/>
            </a:pPr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2280"/>
            </a:pPr>
            <a:r>
              <a:t>Stronger presence of OCB in the CRP community &amp; increased partners with involvement in PE &amp; weekly Jobsville meetings</a:t>
            </a:r>
            <a:endParaRPr sz="1615"/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1140"/>
            </a:pPr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2280"/>
            </a:pPr>
            <a:r>
              <a:t>Increased business engagement and PE activities across state</a:t>
            </a:r>
            <a:endParaRPr sz="1615"/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1140"/>
            </a:pPr>
          </a:p>
          <a:p>
            <a:pPr marL="86867" indent="-86867" defTabSz="773125">
              <a:lnSpc>
                <a:spcPct val="72000"/>
              </a:lnSpc>
              <a:spcBef>
                <a:spcPts val="900"/>
              </a:spcBef>
              <a:buFont typeface="Wingdings"/>
              <a:buChar char="✓"/>
              <a:defRPr sz="2280"/>
            </a:pPr>
            <a:r>
              <a:t>Increased request for technology assistance </a:t>
            </a:r>
          </a:p>
        </p:txBody>
      </p:sp>
      <p:pic>
        <p:nvPicPr>
          <p:cNvPr id="33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7426" y="209061"/>
            <a:ext cx="1127249" cy="65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8" name="Shape 338"/>
          <p:cNvSpPr/>
          <p:nvPr/>
        </p:nvSpPr>
        <p:spPr>
          <a:xfrm>
            <a:off x="347238" y="6448392"/>
            <a:ext cx="12889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Oregon CFB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ctrTitle"/>
          </p:nvPr>
        </p:nvSpPr>
        <p:spPr>
          <a:xfrm>
            <a:off x="822960" y="758951"/>
            <a:ext cx="7543801" cy="356616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Colorado DVR</a:t>
            </a:r>
          </a:p>
        </p:txBody>
      </p:sp>
      <p:sp>
        <p:nvSpPr>
          <p:cNvPr id="191" name="Shape 191"/>
          <p:cNvSpPr/>
          <p:nvPr>
            <p:ph type="subTitle" sz="quarter" idx="1"/>
          </p:nvPr>
        </p:nvSpPr>
        <p:spPr>
          <a:xfrm>
            <a:off x="825038" y="4455621"/>
            <a:ext cx="7543801" cy="1143002"/>
          </a:xfrm>
          <a:prstGeom prst="rect">
            <a:avLst/>
          </a:prstGeom>
        </p:spPr>
        <p:txBody>
          <a:bodyPr/>
          <a:lstStyle/>
          <a:p>
            <a:pPr defTabSz="822958">
              <a:spcBef>
                <a:spcPts val="1000"/>
              </a:spcBef>
              <a:defRPr spc="100" sz="2100"/>
            </a:pPr>
            <a:r>
              <a:t>Jennifer Scilacci, Manager WSEE Unit</a:t>
            </a:r>
            <a:endParaRPr spc="180"/>
          </a:p>
          <a:p>
            <a:pPr defTabSz="822958">
              <a:spcBef>
                <a:spcPts val="1000"/>
              </a:spcBef>
              <a:defRPr spc="100" sz="2100"/>
            </a:pPr>
            <a:r>
              <a:t>Jeff Sidders, Business Outreach Specialist</a:t>
            </a:r>
          </a:p>
        </p:txBody>
      </p:sp>
      <p:sp>
        <p:nvSpPr>
          <p:cNvPr id="192" name="Shape 192"/>
          <p:cNvSpPr/>
          <p:nvPr>
            <p:ph type="sldNum" sz="quarter" idx="4294967295"/>
          </p:nvPr>
        </p:nvSpPr>
        <p:spPr>
          <a:xfrm>
            <a:off x="8238621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title"/>
          </p:nvPr>
        </p:nvSpPr>
        <p:spPr>
          <a:xfrm>
            <a:off x="800100" y="979007"/>
            <a:ext cx="7543800" cy="758355"/>
          </a:xfrm>
          <a:prstGeom prst="rect">
            <a:avLst/>
          </a:prstGeom>
        </p:spPr>
        <p:txBody>
          <a:bodyPr/>
          <a:lstStyle>
            <a:lvl1pPr>
              <a:defRPr spc="-100" sz="4300"/>
            </a:lvl1pPr>
          </a:lstStyle>
          <a:p>
            <a:pPr/>
            <a:r>
              <a:t>Continued…</a:t>
            </a:r>
          </a:p>
        </p:txBody>
      </p:sp>
      <p:sp>
        <p:nvSpPr>
          <p:cNvPr id="341" name="Shape 341"/>
          <p:cNvSpPr/>
          <p:nvPr>
            <p:ph type="body" idx="1"/>
          </p:nvPr>
        </p:nvSpPr>
        <p:spPr>
          <a:xfrm>
            <a:off x="144549" y="1866387"/>
            <a:ext cx="8999451" cy="4650067"/>
          </a:xfrm>
          <a:prstGeom prst="rect">
            <a:avLst/>
          </a:prstGeom>
        </p:spPr>
        <p:txBody>
          <a:bodyPr/>
          <a:lstStyle/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2400"/>
            </a:pPr>
            <a:r>
              <a:t>Working with VR from OR general &amp; WA general, blind &amp; tribal called: Interstate Disability Employment Alliance to share business resources, etc.</a:t>
            </a:r>
            <a:endParaRPr sz="1700"/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1200"/>
            </a:pPr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2400"/>
            </a:pPr>
            <a:r>
              <a:t>Working with OVR general partner, Incight, to provide job fairs, employer outreach &amp; disability awareness &amp; education</a:t>
            </a:r>
            <a:endParaRPr sz="1700"/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1200"/>
            </a:pPr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2400"/>
            </a:pPr>
            <a:r>
              <a:t>Working on facilitation of BLN in Portland area with support from USBLN, local CRP &amp; NET (employer roundtable) </a:t>
            </a:r>
            <a:endParaRPr sz="1700"/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1200"/>
            </a:pPr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2400"/>
            </a:pPr>
            <a:r>
              <a:t>Working with OVR general SRC business engagement committee</a:t>
            </a:r>
            <a:endParaRPr sz="1700"/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1200"/>
            </a:pPr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2400"/>
            </a:pPr>
            <a:r>
              <a:t>OCB Expo 2</a:t>
            </a:r>
            <a:r>
              <a:rPr baseline="30390"/>
              <a:t>nd</a:t>
            </a:r>
            <a:r>
              <a:t> annual </a:t>
            </a:r>
            <a:endParaRPr sz="1700"/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1200"/>
            </a:pPr>
          </a:p>
          <a:p>
            <a:pPr marL="91438" indent="-91438" defTabSz="795527">
              <a:lnSpc>
                <a:spcPct val="72000"/>
              </a:lnSpc>
              <a:spcBef>
                <a:spcPts val="1000"/>
              </a:spcBef>
              <a:buFont typeface="Wingdings"/>
              <a:buChar char="✓"/>
              <a:defRPr sz="2400"/>
            </a:pPr>
            <a:r>
              <a:t>Marketing video</a:t>
            </a:r>
          </a:p>
        </p:txBody>
      </p:sp>
      <p:pic>
        <p:nvPicPr>
          <p:cNvPr id="342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5526" y="183661"/>
            <a:ext cx="1127249" cy="65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4" name="Shape 344"/>
          <p:cNvSpPr/>
          <p:nvPr/>
        </p:nvSpPr>
        <p:spPr>
          <a:xfrm>
            <a:off x="347238" y="6448392"/>
            <a:ext cx="12889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Oregon CFB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/>
          </p:nvPr>
        </p:nvSpPr>
        <p:spPr>
          <a:xfrm>
            <a:off x="247796" y="871837"/>
            <a:ext cx="8683253" cy="994175"/>
          </a:xfrm>
          <a:prstGeom prst="rect">
            <a:avLst/>
          </a:prstGeom>
        </p:spPr>
        <p:txBody>
          <a:bodyPr/>
          <a:lstStyle>
            <a:lvl1pPr defTabSz="617219">
              <a:defRPr spc="-89" sz="3239"/>
            </a:lvl1pPr>
          </a:lstStyle>
          <a:p>
            <a:pPr/>
            <a:r>
              <a:t>What tips would you have for an agency looking to implement a similar process?</a:t>
            </a:r>
          </a:p>
        </p:txBody>
      </p:sp>
      <p:sp>
        <p:nvSpPr>
          <p:cNvPr id="347" name="Shape 347"/>
          <p:cNvSpPr/>
          <p:nvPr>
            <p:ph type="body" idx="1"/>
          </p:nvPr>
        </p:nvSpPr>
        <p:spPr>
          <a:xfrm>
            <a:off x="402670" y="2262864"/>
            <a:ext cx="8528379" cy="3263507"/>
          </a:xfrm>
          <a:prstGeom prst="rect">
            <a:avLst/>
          </a:prstGeom>
        </p:spPr>
        <p:txBody>
          <a:bodyPr/>
          <a:lstStyle/>
          <a:p>
            <a:pPr marL="89610" indent="-89610" defTabSz="896111">
              <a:spcBef>
                <a:spcPts val="1100"/>
              </a:spcBef>
              <a:defRPr sz="2744"/>
            </a:pPr>
            <a:r>
              <a:t>Take part in COP calls</a:t>
            </a:r>
          </a:p>
          <a:p>
            <a:pPr marL="0" indent="0" defTabSz="896111">
              <a:spcBef>
                <a:spcPts val="1100"/>
              </a:spcBef>
              <a:buSzTx/>
              <a:buNone/>
              <a:defRPr sz="1176"/>
            </a:pPr>
          </a:p>
          <a:p>
            <a:pPr marL="89610" indent="-89610" defTabSz="896111">
              <a:spcBef>
                <a:spcPts val="1100"/>
              </a:spcBef>
              <a:defRPr sz="2744"/>
            </a:pPr>
            <a:r>
              <a:t>Talk with other states- brainstorm ideas</a:t>
            </a:r>
          </a:p>
          <a:p>
            <a:pPr marL="0" indent="0" defTabSz="896111">
              <a:spcBef>
                <a:spcPts val="1100"/>
              </a:spcBef>
              <a:buSzTx/>
              <a:buNone/>
              <a:defRPr sz="1176"/>
            </a:pPr>
          </a:p>
          <a:p>
            <a:pPr marL="89610" indent="-89610" defTabSz="896111">
              <a:spcBef>
                <a:spcPts val="1100"/>
              </a:spcBef>
              <a:defRPr sz="2744"/>
            </a:pPr>
            <a:r>
              <a:t>“Borrow” tools and resources from other VR agencies</a:t>
            </a:r>
          </a:p>
          <a:p>
            <a:pPr marL="0" indent="0" defTabSz="896111">
              <a:spcBef>
                <a:spcPts val="1100"/>
              </a:spcBef>
              <a:buSzTx/>
              <a:buNone/>
              <a:defRPr sz="1176"/>
            </a:pPr>
          </a:p>
          <a:p>
            <a:pPr marL="89610" indent="-89610" defTabSz="896111">
              <a:spcBef>
                <a:spcPts val="1100"/>
              </a:spcBef>
              <a:defRPr sz="2744"/>
            </a:pPr>
            <a:r>
              <a:t>Important to have key players on board to help implement </a:t>
            </a:r>
          </a:p>
        </p:txBody>
      </p:sp>
      <p:pic>
        <p:nvPicPr>
          <p:cNvPr id="348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7067" y="132861"/>
            <a:ext cx="1127250" cy="65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0" name="Shape 350"/>
          <p:cNvSpPr/>
          <p:nvPr/>
        </p:nvSpPr>
        <p:spPr>
          <a:xfrm>
            <a:off x="347238" y="6448392"/>
            <a:ext cx="128899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Oregon CFB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blinds dir="ver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title"/>
          </p:nvPr>
        </p:nvSpPr>
        <p:spPr>
          <a:xfrm>
            <a:off x="822959" y="758951"/>
            <a:ext cx="7586403" cy="3566162"/>
          </a:xfrm>
          <a:prstGeom prst="rect">
            <a:avLst/>
          </a:prstGeom>
        </p:spPr>
        <p:txBody>
          <a:bodyPr/>
          <a:lstStyle>
            <a:lvl1pPr>
              <a:defRPr b="1" spc="-200" sz="6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Business Relations</a:t>
            </a:r>
          </a:p>
        </p:txBody>
      </p:sp>
      <p:sp>
        <p:nvSpPr>
          <p:cNvPr id="353" name="Shape 353"/>
          <p:cNvSpPr/>
          <p:nvPr>
            <p:ph type="body" sz="quarter" idx="1"/>
          </p:nvPr>
        </p:nvSpPr>
        <p:spPr>
          <a:xfrm>
            <a:off x="822960" y="4453128"/>
            <a:ext cx="7543801" cy="1143002"/>
          </a:xfrm>
          <a:prstGeom prst="rect">
            <a:avLst/>
          </a:prstGeom>
        </p:spPr>
        <p:txBody>
          <a:bodyPr/>
          <a:lstStyle/>
          <a:p>
            <a:pPr/>
            <a:r>
              <a:t>Panel 3 PROJECT UPDATES</a:t>
            </a:r>
          </a:p>
        </p:txBody>
      </p:sp>
      <p:sp>
        <p:nvSpPr>
          <p:cNvPr id="354" name="Shape 354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sldNum" sz="quarter" idx="4294967295"/>
          </p:nvPr>
        </p:nvSpPr>
        <p:spPr>
          <a:xfrm>
            <a:off x="6315860" y="6240781"/>
            <a:ext cx="237341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title"/>
          </p:nvPr>
        </p:nvSpPr>
        <p:spPr>
          <a:xfrm>
            <a:off x="299422" y="2438399"/>
            <a:ext cx="8580002" cy="769444"/>
          </a:xfrm>
          <a:prstGeom prst="rect">
            <a:avLst/>
          </a:prstGeom>
        </p:spPr>
        <p:txBody>
          <a:bodyPr/>
          <a:lstStyle>
            <a:lvl1pPr defTabSz="509136">
              <a:defRPr spc="-96" sz="3072"/>
            </a:lvl1pPr>
          </a:lstStyle>
          <a:p>
            <a:pPr>
              <a:defRPr>
                <a:effectLst/>
              </a:defRPr>
            </a:pPr>
            <a:r>
              <a:t>South Carolina Vocational Rehabilitation Department</a:t>
            </a:r>
          </a:p>
        </p:txBody>
      </p:sp>
      <p:sp>
        <p:nvSpPr>
          <p:cNvPr id="361" name="Shape 361"/>
          <p:cNvSpPr/>
          <p:nvPr>
            <p:ph type="body" sz="quarter" idx="1"/>
          </p:nvPr>
        </p:nvSpPr>
        <p:spPr>
          <a:xfrm>
            <a:off x="1127342" y="4150419"/>
            <a:ext cx="6568858" cy="1259783"/>
          </a:xfrm>
          <a:prstGeom prst="rect">
            <a:avLst/>
          </a:prstGeom>
        </p:spPr>
        <p:txBody>
          <a:bodyPr/>
          <a:lstStyle/>
          <a:p>
            <a:pPr marL="90524" indent="-90524" defTabSz="905255">
              <a:lnSpc>
                <a:spcPct val="81000"/>
              </a:lnSpc>
              <a:spcBef>
                <a:spcPts val="1100"/>
              </a:spcBef>
              <a:defRPr sz="2772"/>
            </a:pPr>
            <a:r>
              <a:t>Darline Graham, Public Information Director</a:t>
            </a:r>
          </a:p>
          <a:p>
            <a:pPr marL="90524" indent="-90524" defTabSz="905255">
              <a:lnSpc>
                <a:spcPct val="81000"/>
              </a:lnSpc>
              <a:spcBef>
                <a:spcPts val="1100"/>
              </a:spcBef>
              <a:defRPr sz="2772"/>
            </a:pPr>
            <a:r>
              <a:t>Anne Iriel, Assistant Commissioner</a:t>
            </a:r>
          </a:p>
        </p:txBody>
      </p:sp>
      <p:sp>
        <p:nvSpPr>
          <p:cNvPr id="362" name="Shape 362"/>
          <p:cNvSpPr/>
          <p:nvPr>
            <p:ph type="sldNum" sz="quarter" idx="4294967295"/>
          </p:nvPr>
        </p:nvSpPr>
        <p:spPr>
          <a:xfrm>
            <a:off x="6315860" y="6240781"/>
            <a:ext cx="237341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185848" y="1130992"/>
            <a:ext cx="8958151" cy="118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3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What is the ultimate end goal of your project?</a:t>
            </a:r>
          </a:p>
        </p:txBody>
      </p:sp>
      <p:sp>
        <p:nvSpPr>
          <p:cNvPr id="367" name="Shape 367"/>
          <p:cNvSpPr/>
          <p:nvPr/>
        </p:nvSpPr>
        <p:spPr>
          <a:xfrm>
            <a:off x="361372" y="2290511"/>
            <a:ext cx="8579082" cy="303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 defTabSz="914400">
              <a:lnSpc>
                <a:spcPct val="90000"/>
              </a:lnSpc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200"/>
            </a:pPr>
            <a:r>
              <a:t>Strengthen Business Relationships and Services:</a:t>
            </a:r>
            <a:endParaRPr sz="3300"/>
          </a:p>
          <a:p>
            <a:pPr lvl="1" marL="742950" indent="-285750" defTabSz="914400">
              <a:lnSpc>
                <a:spcPct val="90000"/>
              </a:lnSpc>
              <a:spcBef>
                <a:spcPts val="600"/>
              </a:spcBef>
              <a:buClr>
                <a:srgbClr val="00B0F0"/>
              </a:buClr>
              <a:buSzPct val="100000"/>
              <a:buFont typeface="Arial"/>
              <a:buChar char="•"/>
              <a:defRPr sz="2800"/>
            </a:pPr>
            <a:r>
              <a:t>Marketing Through Community Involvement – A Multi-Customer Approach</a:t>
            </a:r>
            <a:endParaRPr sz="2900"/>
          </a:p>
          <a:p>
            <a:pPr lvl="1" marL="742950" indent="-285750" defTabSz="914400">
              <a:lnSpc>
                <a:spcPct val="90000"/>
              </a:lnSpc>
              <a:spcBef>
                <a:spcPts val="600"/>
              </a:spcBef>
              <a:buClr>
                <a:srgbClr val="00B0F0"/>
              </a:buClr>
              <a:buSzPct val="100000"/>
              <a:buFont typeface="Arial"/>
              <a:buChar char="•"/>
              <a:defRPr sz="2800"/>
            </a:pPr>
            <a:r>
              <a:t>Staff skilled in business engagement strategies and approaches</a:t>
            </a:r>
            <a:endParaRPr sz="2900"/>
          </a:p>
          <a:p>
            <a:pPr lvl="1" marL="742950" indent="-285750" defTabSz="914400">
              <a:lnSpc>
                <a:spcPct val="90000"/>
              </a:lnSpc>
              <a:spcBef>
                <a:spcPts val="600"/>
              </a:spcBef>
              <a:buClr>
                <a:srgbClr val="00B0F0"/>
              </a:buClr>
              <a:buSzPct val="100000"/>
              <a:buFont typeface="Arial"/>
              <a:buChar char="•"/>
              <a:defRPr sz="2800"/>
            </a:pPr>
            <a:r>
              <a:t>Data Management System</a:t>
            </a:r>
          </a:p>
        </p:txBody>
      </p:sp>
      <p:sp>
        <p:nvSpPr>
          <p:cNvPr id="368" name="Shape 368"/>
          <p:cNvSpPr/>
          <p:nvPr>
            <p:ph type="sldNum" sz="quarter" idx="4294967295"/>
          </p:nvPr>
        </p:nvSpPr>
        <p:spPr>
          <a:xfrm>
            <a:off x="6315860" y="6240781"/>
            <a:ext cx="237341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92923" y="751670"/>
            <a:ext cx="9020103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What changes have you made or plan to make? How is it different than “business as usual”?</a:t>
            </a:r>
          </a:p>
        </p:txBody>
      </p:sp>
      <p:sp>
        <p:nvSpPr>
          <p:cNvPr id="373" name="Shape 373"/>
          <p:cNvSpPr/>
          <p:nvPr/>
        </p:nvSpPr>
        <p:spPr>
          <a:xfrm>
            <a:off x="609600" y="2220239"/>
            <a:ext cx="8077200" cy="311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000"/>
            </a:pPr>
            <a:r>
              <a:t>Redesign of Client Services training</a:t>
            </a:r>
          </a:p>
          <a:p>
            <a:pPr marL="342900" indent="-342900" defTabSz="914400"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000"/>
            </a:pPr>
            <a:r>
              <a:t>Development of Business Engagement Training</a:t>
            </a:r>
          </a:p>
          <a:p>
            <a:pPr marL="342900" indent="-342900" defTabSz="914400"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000"/>
            </a:pPr>
            <a:r>
              <a:t>Big Picture Tour</a:t>
            </a:r>
          </a:p>
          <a:p>
            <a:pPr marL="342900" indent="-342900" defTabSz="914400"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000"/>
            </a:pPr>
            <a:r>
              <a:t>Continual Development of Career Connect</a:t>
            </a:r>
          </a:p>
          <a:p>
            <a:pPr marL="342900" indent="-342900" defTabSz="914400"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000"/>
            </a:pPr>
            <a:r>
              <a:t>VR Ambassadors Program</a:t>
            </a:r>
          </a:p>
        </p:txBody>
      </p:sp>
      <p:sp>
        <p:nvSpPr>
          <p:cNvPr id="374" name="Shape 374"/>
          <p:cNvSpPr/>
          <p:nvPr>
            <p:ph type="sldNum" sz="quarter" idx="4294967295"/>
          </p:nvPr>
        </p:nvSpPr>
        <p:spPr>
          <a:xfrm>
            <a:off x="6315860" y="6240781"/>
            <a:ext cx="237341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0" y="768019"/>
            <a:ext cx="9144000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What tips would you have for an agency looking to implement a similar process?</a:t>
            </a:r>
          </a:p>
        </p:txBody>
      </p:sp>
      <p:sp>
        <p:nvSpPr>
          <p:cNvPr id="377" name="Shape 377"/>
          <p:cNvSpPr/>
          <p:nvPr/>
        </p:nvSpPr>
        <p:spPr>
          <a:xfrm>
            <a:off x="533400" y="2305833"/>
            <a:ext cx="8305800" cy="329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000"/>
            </a:pPr>
            <a:r>
              <a:t>Recognize different points of view and provide learning activities to promote critical thinking</a:t>
            </a:r>
          </a:p>
          <a:p>
            <a:pPr marL="342900" indent="-342900" defTabSz="914400"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000"/>
            </a:pPr>
            <a:r>
              <a:t>Include various departments: client services, business services, finance, public information, program evaluation, etc. in planning and implementation</a:t>
            </a:r>
          </a:p>
        </p:txBody>
      </p:sp>
      <p:sp>
        <p:nvSpPr>
          <p:cNvPr id="378" name="Shape 378"/>
          <p:cNvSpPr/>
          <p:nvPr>
            <p:ph type="sldNum" sz="quarter" idx="4294967295"/>
          </p:nvPr>
        </p:nvSpPr>
        <p:spPr>
          <a:xfrm>
            <a:off x="6315860" y="6240781"/>
            <a:ext cx="237341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123898" y="782062"/>
            <a:ext cx="9020103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What tips would you have for an agency looking to implement a similar process? (cont’d)</a:t>
            </a:r>
          </a:p>
        </p:txBody>
      </p:sp>
      <p:sp>
        <p:nvSpPr>
          <p:cNvPr id="381" name="Shape 381"/>
          <p:cNvSpPr/>
          <p:nvPr/>
        </p:nvSpPr>
        <p:spPr>
          <a:xfrm>
            <a:off x="419100" y="2666913"/>
            <a:ext cx="8305800" cy="195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000"/>
            </a:pPr>
            <a:r>
              <a:t>When developing a data system consider impact on entire system (no “silos”)</a:t>
            </a:r>
          </a:p>
          <a:p>
            <a:pPr marL="342900" indent="-342900">
              <a:spcBef>
                <a:spcPts val="700"/>
              </a:spcBef>
              <a:buClr>
                <a:srgbClr val="92D050"/>
              </a:buClr>
              <a:buSzPct val="100000"/>
              <a:buFont typeface="Arial"/>
              <a:buChar char="•"/>
              <a:defRPr sz="3000"/>
            </a:pPr>
            <a:r>
              <a:t>Continual reinforcement, education and follow up for local staff</a:t>
            </a:r>
          </a:p>
        </p:txBody>
      </p:sp>
      <p:sp>
        <p:nvSpPr>
          <p:cNvPr id="382" name="Shape 382"/>
          <p:cNvSpPr/>
          <p:nvPr>
            <p:ph type="sldNum" sz="quarter" idx="4294967295"/>
          </p:nvPr>
        </p:nvSpPr>
        <p:spPr>
          <a:xfrm>
            <a:off x="6315860" y="6240781"/>
            <a:ext cx="237341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ctrTitle"/>
          </p:nvPr>
        </p:nvSpPr>
        <p:spPr>
          <a:xfrm>
            <a:off x="822960" y="758951"/>
            <a:ext cx="7543801" cy="3566162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Tennessee Vocational Rehabilitation</a:t>
            </a:r>
          </a:p>
        </p:txBody>
      </p:sp>
      <p:sp>
        <p:nvSpPr>
          <p:cNvPr id="385" name="Shape 385"/>
          <p:cNvSpPr/>
          <p:nvPr>
            <p:ph type="subTitle" sz="quarter" idx="1"/>
          </p:nvPr>
        </p:nvSpPr>
        <p:spPr>
          <a:xfrm>
            <a:off x="825038" y="4455621"/>
            <a:ext cx="7543801" cy="1143002"/>
          </a:xfrm>
          <a:prstGeom prst="rect">
            <a:avLst/>
          </a:prstGeom>
        </p:spPr>
        <p:txBody>
          <a:bodyPr/>
          <a:lstStyle/>
          <a:p>
            <a:pPr/>
            <a:r>
              <a:t>Trish farmer and diedra sawyer</a:t>
            </a:r>
          </a:p>
        </p:txBody>
      </p:sp>
      <p:sp>
        <p:nvSpPr>
          <p:cNvPr id="386" name="Shape 386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822960" y="286602"/>
            <a:ext cx="7543801" cy="1450760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What is the ultimate end goal of your project?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822959" y="1845734"/>
            <a:ext cx="7788017" cy="402336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800">
                <a:solidFill>
                  <a:srgbClr val="0070C0"/>
                </a:solidFill>
              </a:defRPr>
            </a:pPr>
            <a:r>
              <a:t>Increase the systematic use of LMI within CO DVR to produce better client outcomes including increased client wages</a:t>
            </a:r>
          </a:p>
          <a:p>
            <a:pPr marL="91438" indent="-91438">
              <a:buFont typeface="Wingdings"/>
              <a:buChar char="✓"/>
              <a:defRPr sz="2400"/>
            </a:pPr>
            <a:r>
              <a:t>Infusion of LMI throughout comprehensive assessment</a:t>
            </a:r>
          </a:p>
          <a:p>
            <a:pPr marL="91438" indent="-91438">
              <a:buFont typeface="Wingdings"/>
              <a:buChar char="✓"/>
              <a:defRPr sz="2400"/>
            </a:pPr>
            <a:r>
              <a:t>Use of The Career Index Plus beginning at application with clients</a:t>
            </a:r>
          </a:p>
          <a:p>
            <a:pPr marL="91438" indent="-91438">
              <a:buFont typeface="Wingdings"/>
              <a:buChar char="✓"/>
              <a:defRPr sz="2400"/>
            </a:pPr>
            <a:r>
              <a:t>LMI is used at all levels of the Agency</a:t>
            </a:r>
          </a:p>
          <a:p>
            <a:pPr marL="91438" indent="-91438">
              <a:buFont typeface="Wingdings"/>
              <a:buChar char="✓"/>
              <a:defRPr sz="2400"/>
            </a:pPr>
            <a:r>
              <a:t>Have clear expectations for use of LMI for all groups</a:t>
            </a:r>
          </a:p>
        </p:txBody>
      </p:sp>
      <p:sp>
        <p:nvSpPr>
          <p:cNvPr id="196" name="Shape 196"/>
          <p:cNvSpPr/>
          <p:nvPr>
            <p:ph type="sldNum" sz="quarter" idx="4294967295"/>
          </p:nvPr>
        </p:nvSpPr>
        <p:spPr>
          <a:xfrm>
            <a:off x="8238621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7" name="Shape 197"/>
          <p:cNvSpPr/>
          <p:nvPr/>
        </p:nvSpPr>
        <p:spPr>
          <a:xfrm>
            <a:off x="317325" y="6448392"/>
            <a:ext cx="134882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Colorado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title"/>
          </p:nvPr>
        </p:nvSpPr>
        <p:spPr>
          <a:xfrm>
            <a:off x="72273" y="389842"/>
            <a:ext cx="9040753" cy="1055573"/>
          </a:xfrm>
          <a:prstGeom prst="rect">
            <a:avLst/>
          </a:prstGeom>
        </p:spPr>
        <p:txBody>
          <a:bodyPr/>
          <a:lstStyle>
            <a:lvl1pPr algn="ctr" defTabSz="841247">
              <a:defRPr spc="-92" sz="3680"/>
            </a:lvl1pPr>
          </a:lstStyle>
          <a:p>
            <a:pPr/>
            <a:r>
              <a:t>What is the ultimate end goal of your project?</a:t>
            </a:r>
          </a:p>
        </p:txBody>
      </p:sp>
      <p:sp>
        <p:nvSpPr>
          <p:cNvPr id="389" name="Shape 389"/>
          <p:cNvSpPr/>
          <p:nvPr>
            <p:ph type="body" idx="1"/>
          </p:nvPr>
        </p:nvSpPr>
        <p:spPr>
          <a:xfrm>
            <a:off x="185848" y="2238062"/>
            <a:ext cx="8927177" cy="3729457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Increase employment opportunities for individuals served by TN Vocational Rehabilitation by providing human resource services to Tennessee businesses.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Increase and strengthen VR’s business relationships statewide.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Enhance and diversify our current business partnership network.</a:t>
            </a:r>
          </a:p>
        </p:txBody>
      </p:sp>
      <p:sp>
        <p:nvSpPr>
          <p:cNvPr id="390" name="Shape 390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1" name="Shape 391"/>
          <p:cNvSpPr/>
          <p:nvPr/>
        </p:nvSpPr>
        <p:spPr>
          <a:xfrm>
            <a:off x="252638" y="6448392"/>
            <a:ext cx="147819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Tennessee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type="title"/>
          </p:nvPr>
        </p:nvSpPr>
        <p:spPr>
          <a:xfrm>
            <a:off x="258124" y="286603"/>
            <a:ext cx="8786498" cy="1117519"/>
          </a:xfrm>
          <a:prstGeom prst="rect">
            <a:avLst/>
          </a:prstGeom>
        </p:spPr>
        <p:txBody>
          <a:bodyPr/>
          <a:lstStyle>
            <a:lvl1pPr defTabSz="644651">
              <a:defRPr spc="-94" sz="3384"/>
            </a:lvl1pPr>
          </a:lstStyle>
          <a:p>
            <a:pPr/>
            <a:r>
              <a:t>What changes have you made or plan to make? How is it different than “business as usual”?</a:t>
            </a:r>
          </a:p>
        </p:txBody>
      </p:sp>
      <p:sp>
        <p:nvSpPr>
          <p:cNvPr id="396" name="Shape 396"/>
          <p:cNvSpPr/>
          <p:nvPr>
            <p:ph type="body" idx="1"/>
          </p:nvPr>
        </p:nvSpPr>
        <p:spPr>
          <a:xfrm>
            <a:off x="72273" y="1683334"/>
            <a:ext cx="9030428" cy="4525963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Decision made for all Business Employment Consultants (BECs) to form 1 unit &amp; supervised by 1 person (vs. current: various supervisors in the field). </a:t>
            </a:r>
          </a:p>
          <a:p>
            <a:pPr>
              <a:buFont typeface="Wingdings"/>
              <a:buChar char="✓"/>
              <a:defRPr sz="2800"/>
            </a:pPr>
            <a:r>
              <a:t>Developed a staff survey on knowledge/use of LMI &amp; other resources during voc. Planning to provide info to the new business unit. To date, there have been no surveys or formal trainings for field staff about LMI. </a:t>
            </a:r>
          </a:p>
          <a:p>
            <a:pPr>
              <a:buFont typeface="Wingdings"/>
              <a:buChar char="✓"/>
              <a:defRPr sz="2800"/>
            </a:pPr>
            <a:r>
              <a:t>Looking at case management software to help track business units activities (new business initiatives, &amp; services provided to businesses/clients).</a:t>
            </a:r>
          </a:p>
        </p:txBody>
      </p:sp>
      <p:sp>
        <p:nvSpPr>
          <p:cNvPr id="397" name="Shape 397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8" name="Shape 398"/>
          <p:cNvSpPr/>
          <p:nvPr/>
        </p:nvSpPr>
        <p:spPr>
          <a:xfrm>
            <a:off x="252638" y="6448392"/>
            <a:ext cx="147819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Tennessee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type="title"/>
          </p:nvPr>
        </p:nvSpPr>
        <p:spPr>
          <a:xfrm>
            <a:off x="822960" y="286602"/>
            <a:ext cx="7543801" cy="1450760"/>
          </a:xfrm>
          <a:prstGeom prst="rect">
            <a:avLst/>
          </a:prstGeom>
        </p:spPr>
        <p:txBody>
          <a:bodyPr/>
          <a:lstStyle>
            <a:lvl1pPr defTabSz="702259">
              <a:defRPr spc="-95" sz="3455"/>
            </a:lvl1pPr>
          </a:lstStyle>
          <a:p>
            <a:pPr/>
            <a:r>
              <a:t>What tips would you have for an agency looking to implement a similar process?</a:t>
            </a:r>
          </a:p>
        </p:txBody>
      </p:sp>
      <p:sp>
        <p:nvSpPr>
          <p:cNvPr id="403" name="Shape 403"/>
          <p:cNvSpPr/>
          <p:nvPr>
            <p:ph type="body" idx="1"/>
          </p:nvPr>
        </p:nvSpPr>
        <p:spPr>
          <a:xfrm>
            <a:off x="457200" y="2220880"/>
            <a:ext cx="8229600" cy="3251067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Set a vision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Research the client and business needs of the state as you work to develop the business service unit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Education/Training of staff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Work on developing partnerships and engagement strategies</a:t>
            </a:r>
          </a:p>
        </p:txBody>
      </p:sp>
      <p:sp>
        <p:nvSpPr>
          <p:cNvPr id="404" name="Shape 404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5" name="Shape 405"/>
          <p:cNvSpPr/>
          <p:nvPr/>
        </p:nvSpPr>
        <p:spPr>
          <a:xfrm>
            <a:off x="252638" y="6448392"/>
            <a:ext cx="147819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Tennessee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type="ctrTitle"/>
          </p:nvPr>
        </p:nvSpPr>
        <p:spPr>
          <a:xfrm>
            <a:off x="1143000" y="822723"/>
            <a:ext cx="6858000" cy="929880"/>
          </a:xfrm>
          <a:prstGeom prst="rect">
            <a:avLst/>
          </a:prstGeom>
        </p:spPr>
        <p:txBody>
          <a:bodyPr/>
          <a:lstStyle>
            <a:lvl1pPr defTabSz="493776">
              <a:defRPr spc="-100" sz="2900">
                <a:solidFill>
                  <a:srgbClr val="303030"/>
                </a:solidFill>
              </a:defRPr>
            </a:lvl1pPr>
          </a:lstStyle>
          <a:p>
            <a:pPr/>
            <a:r>
              <a:t>Montana Vocational Rehabilitation and Blind Services</a:t>
            </a:r>
          </a:p>
        </p:txBody>
      </p:sp>
      <p:sp>
        <p:nvSpPr>
          <p:cNvPr id="408" name="Shape 408"/>
          <p:cNvSpPr/>
          <p:nvPr>
            <p:ph type="subTitle" sz="quarter" idx="1"/>
          </p:nvPr>
        </p:nvSpPr>
        <p:spPr>
          <a:xfrm>
            <a:off x="901700" y="4408487"/>
            <a:ext cx="6858000" cy="7429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pc="100" sz="1600"/>
            </a:pPr>
            <a:r>
              <a:t>Chanda Hermanson-Dudley, Chief of Field Services</a:t>
            </a:r>
            <a:endParaRPr spc="200"/>
          </a:p>
          <a:p>
            <a:pPr>
              <a:lnSpc>
                <a:spcPct val="72000"/>
              </a:lnSpc>
              <a:defRPr spc="100" sz="1600"/>
            </a:pPr>
            <a:r>
              <a:t>Jacob Kuntz, CRC VRBS Counselor</a:t>
            </a:r>
          </a:p>
        </p:txBody>
      </p:sp>
      <p:pic>
        <p:nvPicPr>
          <p:cNvPr id="409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4634" y="1811654"/>
            <a:ext cx="5177932" cy="2434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1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021" y="5365358"/>
            <a:ext cx="892666" cy="1008461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type="title"/>
          </p:nvPr>
        </p:nvSpPr>
        <p:spPr>
          <a:xfrm>
            <a:off x="433646" y="286602"/>
            <a:ext cx="8321879" cy="1450760"/>
          </a:xfrm>
          <a:prstGeom prst="rect">
            <a:avLst/>
          </a:prstGeom>
        </p:spPr>
        <p:txBody>
          <a:bodyPr/>
          <a:lstStyle>
            <a:lvl1pPr algn="ctr">
              <a:defRPr spc="-100" sz="4400"/>
            </a:lvl1pPr>
          </a:lstStyle>
          <a:p>
            <a:pPr/>
            <a:r>
              <a:t>What is the ultimate end goal of your project?</a:t>
            </a:r>
          </a:p>
        </p:txBody>
      </p:sp>
      <p:sp>
        <p:nvSpPr>
          <p:cNvPr id="414" name="Shape 414"/>
          <p:cNvSpPr/>
          <p:nvPr>
            <p:ph type="body" sz="half" idx="1"/>
          </p:nvPr>
        </p:nvSpPr>
        <p:spPr>
          <a:xfrm>
            <a:off x="939568" y="2059208"/>
            <a:ext cx="7815958" cy="3192584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Develop program capacity for engaging and supporting businesses</a:t>
            </a:r>
          </a:p>
          <a:p>
            <a:pPr>
              <a:buFont typeface="Wingdings"/>
              <a:buChar char="✓"/>
              <a:defRPr sz="2800"/>
            </a:pPr>
            <a:r>
              <a:t>Integration of Labor Market Information in the VRBS counseling practice.</a:t>
            </a:r>
          </a:p>
          <a:p>
            <a:pPr>
              <a:buFont typeface="Wingdings"/>
              <a:buChar char="✓"/>
              <a:defRPr sz="2800"/>
            </a:pPr>
            <a:r>
              <a:t>Decrease the overall unemployment rate for Montanan’s with disabilities</a:t>
            </a:r>
          </a:p>
        </p:txBody>
      </p:sp>
      <p:pic>
        <p:nvPicPr>
          <p:cNvPr id="415" name="image1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021" y="5344710"/>
            <a:ext cx="892666" cy="1008461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Shape 417"/>
          <p:cNvSpPr/>
          <p:nvPr/>
        </p:nvSpPr>
        <p:spPr>
          <a:xfrm>
            <a:off x="219153" y="6448392"/>
            <a:ext cx="154516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Montana VRBS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type="title"/>
          </p:nvPr>
        </p:nvSpPr>
        <p:spPr>
          <a:xfrm>
            <a:off x="330397" y="286602"/>
            <a:ext cx="8621302" cy="1076223"/>
          </a:xfrm>
          <a:prstGeom prst="rect">
            <a:avLst/>
          </a:prstGeom>
        </p:spPr>
        <p:txBody>
          <a:bodyPr/>
          <a:lstStyle>
            <a:lvl1pPr defTabSz="630936">
              <a:defRPr spc="-91" sz="3312"/>
            </a:lvl1pPr>
          </a:lstStyle>
          <a:p>
            <a:pPr/>
            <a:r>
              <a:t>What changes have you made or plan to make? How is it different than “business as usual”?</a:t>
            </a:r>
          </a:p>
        </p:txBody>
      </p:sp>
      <p:sp>
        <p:nvSpPr>
          <p:cNvPr id="422" name="Shape 422"/>
          <p:cNvSpPr/>
          <p:nvPr>
            <p:ph type="body" idx="1"/>
          </p:nvPr>
        </p:nvSpPr>
        <p:spPr>
          <a:xfrm>
            <a:off x="158657" y="1703943"/>
            <a:ext cx="8985344" cy="4196794"/>
          </a:xfrm>
          <a:prstGeom prst="rect">
            <a:avLst/>
          </a:prstGeom>
        </p:spPr>
        <p:txBody>
          <a:bodyPr/>
          <a:lstStyle/>
          <a:p>
            <a:pPr marL="177164" indent="-177164" defTabSz="807872">
              <a:spcBef>
                <a:spcPts val="1000"/>
              </a:spcBef>
              <a:buClrTx/>
              <a:buFontTx/>
              <a:buChar char="•"/>
              <a:defRPr sz="2232"/>
            </a:pPr>
            <a:r>
              <a:t>Montana established a statewide Business Services Specialist position and team of staff to assist in the delivery of business services</a:t>
            </a:r>
            <a:endParaRPr sz="1767"/>
          </a:p>
          <a:p>
            <a:pPr marL="177164" indent="-177164" defTabSz="807872">
              <a:spcBef>
                <a:spcPts val="1000"/>
              </a:spcBef>
              <a:buClrTx/>
              <a:buFontTx/>
              <a:buChar char="•"/>
              <a:defRPr sz="2232"/>
            </a:pPr>
            <a:r>
              <a:t>Developing formal job descriptions </a:t>
            </a:r>
            <a:r>
              <a:t>&amp;</a:t>
            </a:r>
            <a:r>
              <a:t> performance appraisals for Business Team staff</a:t>
            </a:r>
            <a:endParaRPr sz="1767"/>
          </a:p>
          <a:p>
            <a:pPr marL="177164" indent="-177164" defTabSz="807872">
              <a:spcBef>
                <a:spcPts val="1000"/>
              </a:spcBef>
              <a:buClrTx/>
              <a:buFontTx/>
              <a:buChar char="•"/>
              <a:defRPr sz="2232"/>
            </a:pPr>
            <a:r>
              <a:t>Initiated pilot projects for business engagement</a:t>
            </a:r>
            <a:endParaRPr sz="1767"/>
          </a:p>
          <a:p>
            <a:pPr marL="177164" indent="-177164" defTabSz="807872">
              <a:spcBef>
                <a:spcPts val="1000"/>
              </a:spcBef>
              <a:buClrTx/>
              <a:buFontTx/>
              <a:buChar char="•"/>
              <a:defRPr sz="2232"/>
            </a:pPr>
            <a:r>
              <a:t>Disability Attitudinal training for Labor </a:t>
            </a:r>
            <a:r>
              <a:t>&amp;</a:t>
            </a:r>
            <a:r>
              <a:t> VR to deliver to Business</a:t>
            </a:r>
            <a:endParaRPr sz="1767"/>
          </a:p>
          <a:p>
            <a:pPr marL="177164" indent="-177164" defTabSz="807872">
              <a:spcBef>
                <a:spcPts val="1000"/>
              </a:spcBef>
              <a:buClrTx/>
              <a:buFontTx/>
              <a:buChar char="•"/>
              <a:defRPr sz="2232"/>
            </a:pPr>
            <a:r>
              <a:t>Creating marketing materials, including a website specific to Business</a:t>
            </a:r>
            <a:endParaRPr sz="1767"/>
          </a:p>
          <a:p>
            <a:pPr marL="177164" indent="-177164" defTabSz="807872">
              <a:spcBef>
                <a:spcPts val="1000"/>
              </a:spcBef>
              <a:buClrTx/>
              <a:buFontTx/>
              <a:buChar char="•"/>
              <a:defRPr sz="2232"/>
            </a:pPr>
            <a:r>
              <a:t>Staff attendance at Job Service Employer Councils, SHRM, Chamber of Commerce </a:t>
            </a:r>
            <a:r>
              <a:t>&amp;</a:t>
            </a:r>
            <a:r>
              <a:t> Community Management Team meetings</a:t>
            </a:r>
            <a:endParaRPr sz="1767"/>
          </a:p>
          <a:p>
            <a:pPr marL="177164" indent="-177164" defTabSz="807872">
              <a:spcBef>
                <a:spcPts val="1000"/>
              </a:spcBef>
              <a:buClrTx/>
              <a:buFontTx/>
              <a:buChar char="•"/>
              <a:defRPr sz="2232"/>
            </a:pPr>
            <a:r>
              <a:t>Establishing a budget line for Business Services expenses</a:t>
            </a:r>
          </a:p>
        </p:txBody>
      </p:sp>
      <p:pic>
        <p:nvPicPr>
          <p:cNvPr id="423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2346" y="5365353"/>
            <a:ext cx="892666" cy="1008461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5" name="Shape 425"/>
          <p:cNvSpPr/>
          <p:nvPr/>
        </p:nvSpPr>
        <p:spPr>
          <a:xfrm>
            <a:off x="219153" y="6448392"/>
            <a:ext cx="154516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Montana VRBS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title"/>
          </p:nvPr>
        </p:nvSpPr>
        <p:spPr>
          <a:xfrm>
            <a:off x="822960" y="286602"/>
            <a:ext cx="7543801" cy="1450760"/>
          </a:xfrm>
          <a:prstGeom prst="rect">
            <a:avLst/>
          </a:prstGeom>
        </p:spPr>
        <p:txBody>
          <a:bodyPr/>
          <a:lstStyle>
            <a:lvl1pPr defTabSz="702259">
              <a:defRPr spc="-95" sz="3455"/>
            </a:lvl1pPr>
          </a:lstStyle>
          <a:p>
            <a:pPr/>
            <a:r>
              <a:t>What tips would you have for an agency looking to implement a similar process?</a:t>
            </a:r>
          </a:p>
        </p:txBody>
      </p:sp>
      <p:sp>
        <p:nvSpPr>
          <p:cNvPr id="428" name="Shape 428"/>
          <p:cNvSpPr/>
          <p:nvPr>
            <p:ph type="body" idx="1"/>
          </p:nvPr>
        </p:nvSpPr>
        <p:spPr>
          <a:xfrm>
            <a:off x="536894" y="2186439"/>
            <a:ext cx="8527793" cy="3698485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Get involved with a TAC</a:t>
            </a:r>
          </a:p>
          <a:p>
            <a:pPr>
              <a:buFont typeface="Wingdings"/>
              <a:buChar char="✓"/>
              <a:defRPr sz="2800"/>
            </a:pPr>
            <a:r>
              <a:t>Talk to other states regarding their efforts</a:t>
            </a:r>
          </a:p>
          <a:p>
            <a:pPr>
              <a:buFont typeface="Wingdings"/>
              <a:buChar char="✓"/>
              <a:defRPr sz="2800"/>
            </a:pPr>
            <a:r>
              <a:t>Attend the Learning Collaborative, participate in Communities of Practice, Regional teams</a:t>
            </a:r>
          </a:p>
          <a:p>
            <a:pPr>
              <a:buFont typeface="Wingdings"/>
              <a:buChar char="✓"/>
              <a:defRPr sz="2800"/>
            </a:pPr>
            <a:r>
              <a:t>Keep all partners (CRPS, Job Service, etc) in mind as you expand services </a:t>
            </a:r>
          </a:p>
        </p:txBody>
      </p:sp>
      <p:pic>
        <p:nvPicPr>
          <p:cNvPr id="429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021" y="5364864"/>
            <a:ext cx="892666" cy="100846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1" name="Shape 431"/>
          <p:cNvSpPr/>
          <p:nvPr/>
        </p:nvSpPr>
        <p:spPr>
          <a:xfrm>
            <a:off x="219153" y="6448392"/>
            <a:ext cx="154516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Montana VRBS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subTitle" sz="quarter" idx="1"/>
          </p:nvPr>
        </p:nvSpPr>
        <p:spPr>
          <a:xfrm>
            <a:off x="1199089" y="4567994"/>
            <a:ext cx="6858001" cy="124182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pc="100" sz="1600"/>
            </a:pPr>
            <a:r>
              <a:t>Presenters:</a:t>
            </a:r>
            <a:endParaRPr spc="200"/>
          </a:p>
          <a:p>
            <a:pPr>
              <a:lnSpc>
                <a:spcPct val="72000"/>
              </a:lnSpc>
              <a:defRPr spc="100" sz="1600"/>
            </a:pPr>
            <a:r>
              <a:t>Shaylon Ware, Rehabilitation Manager, District VIII </a:t>
            </a:r>
            <a:br/>
            <a:r>
              <a:t>Ashley Cross, Corporate Business Relations Manager</a:t>
            </a:r>
          </a:p>
        </p:txBody>
      </p:sp>
      <p:pic>
        <p:nvPicPr>
          <p:cNvPr id="434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968" y="576197"/>
            <a:ext cx="8914246" cy="3720232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type="title"/>
          </p:nvPr>
        </p:nvSpPr>
        <p:spPr>
          <a:xfrm>
            <a:off x="103248" y="286603"/>
            <a:ext cx="8951701" cy="1210440"/>
          </a:xfrm>
          <a:prstGeom prst="rect">
            <a:avLst/>
          </a:prstGeom>
        </p:spPr>
        <p:txBody>
          <a:bodyPr/>
          <a:lstStyle>
            <a:lvl1pPr defTabSz="905255">
              <a:defRPr spc="-98" sz="3959"/>
            </a:lvl1pPr>
          </a:lstStyle>
          <a:p>
            <a:pPr/>
            <a:r>
              <a:t>What is the ultimate end goal of your project?</a:t>
            </a:r>
          </a:p>
        </p:txBody>
      </p:sp>
      <p:sp>
        <p:nvSpPr>
          <p:cNvPr id="438" name="Shape 438"/>
          <p:cNvSpPr/>
          <p:nvPr>
            <p:ph type="body" idx="1"/>
          </p:nvPr>
        </p:nvSpPr>
        <p:spPr>
          <a:xfrm>
            <a:off x="278770" y="1732170"/>
            <a:ext cx="8515969" cy="4023360"/>
          </a:xfrm>
          <a:prstGeom prst="rect">
            <a:avLst/>
          </a:prstGeom>
        </p:spPr>
        <p:txBody>
          <a:bodyPr/>
          <a:lstStyle/>
          <a:p>
            <a:pPr>
              <a:defRPr b="1" sz="2800"/>
            </a:pPr>
            <a:r>
              <a:t>Project Objectives: </a:t>
            </a:r>
          </a:p>
          <a:p>
            <a:pPr>
              <a:defRPr sz="2800"/>
            </a:pPr>
            <a:r>
              <a:t>1. Understand </a:t>
            </a:r>
            <a:r>
              <a:t>&amp;</a:t>
            </a:r>
            <a:r>
              <a:t> apply LMI to increase competitive integrated employment outcomes.</a:t>
            </a:r>
          </a:p>
          <a:p>
            <a:pPr>
              <a:defRPr sz="2800"/>
            </a:pPr>
            <a:r>
              <a:t>2. Increase collaboration between Business Relations Team </a:t>
            </a:r>
            <a:r>
              <a:t>&amp;</a:t>
            </a:r>
            <a:r>
              <a:t> the rest of the agency.</a:t>
            </a:r>
          </a:p>
          <a:p>
            <a:pPr>
              <a:defRPr sz="2800"/>
            </a:pPr>
            <a:r>
              <a:t>3. Increase agency engagement </a:t>
            </a:r>
            <a:r>
              <a:t>&amp;</a:t>
            </a:r>
            <a:r>
              <a:t> participation with business leadership</a:t>
            </a:r>
            <a:r>
              <a:t> &amp;</a:t>
            </a:r>
            <a:r>
              <a:t> partner service agencies.</a:t>
            </a:r>
          </a:p>
        </p:txBody>
      </p:sp>
      <p:pic>
        <p:nvPicPr>
          <p:cNvPr id="439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0352" y="4817429"/>
            <a:ext cx="2365111" cy="157674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1" name="Shape 441"/>
          <p:cNvSpPr/>
          <p:nvPr/>
        </p:nvSpPr>
        <p:spPr>
          <a:xfrm>
            <a:off x="339145" y="6448392"/>
            <a:ext cx="130518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Arkansas 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4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4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2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2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2"/>
                            </p:stCondLst>
                            <p:childTnLst>
                              <p:par>
                                <p:cTn id="1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22" fill="hold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22" fill="hold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822" fill="hold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22" fill="hold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type="title"/>
          </p:nvPr>
        </p:nvSpPr>
        <p:spPr>
          <a:xfrm>
            <a:off x="357327" y="265955"/>
            <a:ext cx="8603876" cy="1117520"/>
          </a:xfrm>
          <a:prstGeom prst="rect">
            <a:avLst/>
          </a:prstGeom>
        </p:spPr>
        <p:txBody>
          <a:bodyPr/>
          <a:lstStyle>
            <a:lvl1pPr defTabSz="841247">
              <a:defRPr spc="-91" sz="3312"/>
            </a:lvl1pPr>
          </a:lstStyle>
          <a:p>
            <a:pPr/>
            <a:r>
              <a:t>What changes have you made or plan to make? How is it different than “business as usual”?</a:t>
            </a:r>
          </a:p>
        </p:txBody>
      </p:sp>
      <p:sp>
        <p:nvSpPr>
          <p:cNvPr id="446" name="Shape 446"/>
          <p:cNvSpPr/>
          <p:nvPr>
            <p:ph type="body" sz="quarter" idx="1"/>
          </p:nvPr>
        </p:nvSpPr>
        <p:spPr>
          <a:xfrm>
            <a:off x="357328" y="1918001"/>
            <a:ext cx="8510949" cy="124127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Improve collaboration at all levels of the agency leading to increased competitive integrated employment outcomes.</a:t>
            </a:r>
          </a:p>
        </p:txBody>
      </p:sp>
      <p:pic>
        <p:nvPicPr>
          <p:cNvPr id="447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02" y="3380056"/>
            <a:ext cx="4296581" cy="2983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14.jpeg" descr="C:\Users\across\AppData\Local\Microsoft\Windows\INetCache\Content.Outlook\UNGKKMPO\9 ARS Business Relations team (3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3689" y="3380054"/>
            <a:ext cx="4294588" cy="2983325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Shape 449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0" name="Shape 450"/>
          <p:cNvSpPr/>
          <p:nvPr/>
        </p:nvSpPr>
        <p:spPr>
          <a:xfrm>
            <a:off x="339145" y="6448392"/>
            <a:ext cx="130518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Arkansas 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822960" y="286602"/>
            <a:ext cx="7543801" cy="1450760"/>
          </a:xfrm>
          <a:prstGeom prst="rect">
            <a:avLst/>
          </a:prstGeom>
        </p:spPr>
        <p:txBody>
          <a:bodyPr/>
          <a:lstStyle>
            <a:lvl1pPr algn="ctr">
              <a:defRPr spc="-100"/>
            </a:lvl1pPr>
          </a:lstStyle>
          <a:p>
            <a:pPr/>
            <a:r>
              <a:t>What Have We Done So Far?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Surveyed Staff on Use of LMI in Summer 2016</a:t>
            </a:r>
            <a:endParaRPr sz="2700"/>
          </a:p>
          <a:p>
            <a:pPr>
              <a:buFont typeface="Wingdings"/>
              <a:buChar char="✓"/>
              <a:defRPr sz="2800"/>
            </a:pPr>
            <a:r>
              <a:t>Goal was to see use of various types of LMI resources in use by counselors</a:t>
            </a:r>
            <a:endParaRPr sz="2700"/>
          </a:p>
          <a:p>
            <a:pPr>
              <a:buFont typeface="Wingdings"/>
              <a:buChar char="✓"/>
              <a:defRPr sz="2800"/>
            </a:pPr>
            <a:r>
              <a:t>What types of assessments were being used in the field</a:t>
            </a:r>
            <a:endParaRPr sz="2700"/>
          </a:p>
          <a:p>
            <a:pPr>
              <a:buFont typeface="Wingdings"/>
              <a:buChar char="✓"/>
              <a:defRPr sz="2800"/>
            </a:pPr>
            <a:r>
              <a:t>What could be done to begin to increase wages for clients</a:t>
            </a:r>
          </a:p>
        </p:txBody>
      </p:sp>
      <p:sp>
        <p:nvSpPr>
          <p:cNvPr id="203" name="Shape 203"/>
          <p:cNvSpPr/>
          <p:nvPr>
            <p:ph type="sldNum" sz="quarter" idx="4294967295"/>
          </p:nvPr>
        </p:nvSpPr>
        <p:spPr>
          <a:xfrm>
            <a:off x="8238621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Shape 204"/>
          <p:cNvSpPr/>
          <p:nvPr/>
        </p:nvSpPr>
        <p:spPr>
          <a:xfrm>
            <a:off x="317325" y="6448392"/>
            <a:ext cx="134882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Colorado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title"/>
          </p:nvPr>
        </p:nvSpPr>
        <p:spPr>
          <a:xfrm>
            <a:off x="822960" y="229792"/>
            <a:ext cx="7543801" cy="1450760"/>
          </a:xfrm>
          <a:prstGeom prst="rect">
            <a:avLst/>
          </a:prstGeom>
        </p:spPr>
        <p:txBody>
          <a:bodyPr/>
          <a:lstStyle>
            <a:lvl1pPr defTabSz="702259">
              <a:defRPr spc="-95" sz="3455"/>
            </a:lvl1pPr>
          </a:lstStyle>
          <a:p>
            <a:pPr/>
            <a:r>
              <a:t>What tips would you have for an agency looking to implement a similar process?</a:t>
            </a:r>
          </a:p>
        </p:txBody>
      </p:sp>
      <p:sp>
        <p:nvSpPr>
          <p:cNvPr id="453" name="Shape 453"/>
          <p:cNvSpPr/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Engage Senior management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“Buy In” from all contributing parties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Implement proactive engagement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Periodically and systematically review Agency Action Plan to ensure focus and maintain momentum</a:t>
            </a:r>
          </a:p>
        </p:txBody>
      </p:sp>
      <p:sp>
        <p:nvSpPr>
          <p:cNvPr id="454" name="Shape 454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5" name="Shape 455"/>
          <p:cNvSpPr/>
          <p:nvPr/>
        </p:nvSpPr>
        <p:spPr>
          <a:xfrm>
            <a:off x="339145" y="6448392"/>
            <a:ext cx="130518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Arkansas 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0254" y="1021586"/>
            <a:ext cx="4153942" cy="4636168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Shape 458"/>
          <p:cNvSpPr/>
          <p:nvPr>
            <p:ph type="sldNum" sz="quarter" idx="4294967295"/>
          </p:nvPr>
        </p:nvSpPr>
        <p:spPr>
          <a:xfrm>
            <a:off x="8172021" y="6526778"/>
            <a:ext cx="2373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9" name="Shape 459"/>
          <p:cNvSpPr/>
          <p:nvPr/>
        </p:nvSpPr>
        <p:spPr>
          <a:xfrm>
            <a:off x="339145" y="6448392"/>
            <a:ext cx="130518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Arkansas 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82598" y="875028"/>
            <a:ext cx="8972503" cy="1143002"/>
          </a:xfrm>
          <a:prstGeom prst="rect">
            <a:avLst/>
          </a:prstGeom>
        </p:spPr>
        <p:txBody>
          <a:bodyPr/>
          <a:lstStyle/>
          <a:p>
            <a:pPr algn="ctr" defTabSz="371245">
              <a:defRPr spc="-70" sz="2520"/>
            </a:pPr>
            <a:r>
              <a:t>Do you use labor market information when analyzing your client's job interests and priorities?</a:t>
            </a:r>
            <a:br/>
          </a:p>
        </p:txBody>
      </p:sp>
      <p:graphicFrame>
        <p:nvGraphicFramePr>
          <p:cNvPr id="207" name="Table 207"/>
          <p:cNvGraphicFramePr/>
          <p:nvPr/>
        </p:nvGraphicFramePr>
        <p:xfrm>
          <a:off x="1476462" y="2112555"/>
          <a:ext cx="6473720" cy="29832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36860"/>
                <a:gridCol w="3236860"/>
              </a:tblGrid>
              <a:tr h="205740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333333"/>
                          </a:solidFill>
                        </a:defRPr>
                      </a:pPr>
                      <a:r>
                        <a:t>Answer Choices</a:t>
                      </a:r>
                      <a:r>
                        <a:rPr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rPr>
                        <a:t>–</a:t>
                      </a:r>
                    </a:p>
                  </a:txBody>
                  <a:tcPr marL="0" marR="0" marT="0" marB="0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>
                          <a:solidFill>
                            <a:srgbClr val="333333"/>
                          </a:solidFill>
                        </a:defRPr>
                      </a:pPr>
                      <a:r>
                        <a:t>Responses</a:t>
                      </a:r>
                      <a:r>
                        <a:rPr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rPr>
                        <a:t>–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never</a:t>
                      </a:r>
                    </a:p>
                  </a:txBody>
                  <a:tcPr marL="42863" marR="42863" marT="42863" marB="42863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1.64%</a:t>
                      </a:r>
                      <a:r>
                        <a:t> (1)</a:t>
                      </a:r>
                    </a:p>
                  </a:txBody>
                  <a:tcPr marL="42863" marR="42863" marT="42863" marB="42863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rarely</a:t>
                      </a:r>
                    </a:p>
                  </a:txBody>
                  <a:tcPr marL="42863" marR="42863" marT="42863" marB="42863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4.92%</a:t>
                      </a:r>
                      <a:r>
                        <a:t>  (3)</a:t>
                      </a:r>
                    </a:p>
                  </a:txBody>
                  <a:tcPr marL="42863" marR="42863" marT="42863" marB="42863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sometimes</a:t>
                      </a:r>
                    </a:p>
                  </a:txBody>
                  <a:tcPr marL="42863" marR="42863" marT="42863" marB="42863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39.34%</a:t>
                      </a:r>
                      <a:r>
                        <a:t>  (24)</a:t>
                      </a:r>
                    </a:p>
                  </a:txBody>
                  <a:tcPr marL="42863" marR="42863" marT="42863" marB="42863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often</a:t>
                      </a:r>
                    </a:p>
                  </a:txBody>
                  <a:tcPr marL="42863" marR="42863" marT="42863" marB="42863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22.95%</a:t>
                      </a:r>
                      <a:r>
                        <a:t>  (14)</a:t>
                      </a:r>
                    </a:p>
                  </a:txBody>
                  <a:tcPr marL="42863" marR="42863" marT="42863" marB="42863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always</a:t>
                      </a:r>
                    </a:p>
                  </a:txBody>
                  <a:tcPr marL="42863" marR="42863" marT="42863" marB="42863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31.15%</a:t>
                      </a:r>
                      <a:r>
                        <a:t>  (19)</a:t>
                      </a:r>
                    </a:p>
                  </a:txBody>
                  <a:tcPr marL="42863" marR="42863" marT="42863" marB="42863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Total</a:t>
                      </a:r>
                    </a:p>
                  </a:txBody>
                  <a:tcPr marL="42863" marR="42863" marT="42863" marB="42863" anchor="t" anchorCtr="0" horzOverflow="overflow"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/>
                        <a:t>61</a:t>
                      </a:r>
                    </a:p>
                  </a:txBody>
                  <a:tcPr marL="42863" marR="42863" marT="42863" marB="42863" anchor="t" anchorCtr="0" horzOverflow="overflow"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8" name="Shape 208"/>
          <p:cNvSpPr/>
          <p:nvPr>
            <p:ph type="sldNum" sz="quarter" idx="4294967295"/>
          </p:nvPr>
        </p:nvSpPr>
        <p:spPr>
          <a:xfrm>
            <a:off x="8238621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9" name="Shape 209"/>
          <p:cNvSpPr/>
          <p:nvPr/>
        </p:nvSpPr>
        <p:spPr>
          <a:xfrm>
            <a:off x="317325" y="6448392"/>
            <a:ext cx="134882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Colorado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822960" y="286602"/>
            <a:ext cx="7543801" cy="1450760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Specific LMI Resources Used By Staff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Onet</a:t>
            </a:r>
          </a:p>
          <a:p>
            <a:pPr>
              <a:buFont typeface="Wingdings"/>
              <a:buChar char="✓"/>
              <a:defRPr sz="2800"/>
            </a:pPr>
            <a:r>
              <a:t>Occupational Outlook Handbook</a:t>
            </a:r>
          </a:p>
          <a:p>
            <a:pPr>
              <a:buFont typeface="Wingdings"/>
              <a:buChar char="✓"/>
              <a:defRPr sz="2800"/>
            </a:pPr>
            <a:r>
              <a:t>ESMI career coach</a:t>
            </a:r>
          </a:p>
          <a:p>
            <a:pPr>
              <a:buFont typeface="Wingdings"/>
              <a:buChar char="✓"/>
              <a:defRPr sz="2800"/>
            </a:pPr>
            <a:r>
              <a:t>Job postings on the internet</a:t>
            </a:r>
          </a:p>
          <a:p>
            <a:pPr>
              <a:buFont typeface="Wingdings"/>
              <a:buChar char="✓"/>
              <a:defRPr sz="2800"/>
            </a:pPr>
            <a:r>
              <a:t>Contact employers directly</a:t>
            </a:r>
          </a:p>
          <a:p>
            <a:pPr>
              <a:buFont typeface="Wingdings"/>
              <a:buChar char="✓"/>
              <a:defRPr sz="2800"/>
            </a:pPr>
            <a:r>
              <a:t>Bureau of Labor Statistics</a:t>
            </a:r>
          </a:p>
          <a:p>
            <a:pPr>
              <a:buFont typeface="Wingdings"/>
              <a:buChar char="✓"/>
              <a:defRPr sz="2800"/>
            </a:pPr>
            <a:r>
              <a:t>Contact WFC directly</a:t>
            </a:r>
          </a:p>
        </p:txBody>
      </p:sp>
      <p:sp>
        <p:nvSpPr>
          <p:cNvPr id="213" name="Shape 213"/>
          <p:cNvSpPr/>
          <p:nvPr>
            <p:ph type="sldNum" sz="quarter" idx="4294967295"/>
          </p:nvPr>
        </p:nvSpPr>
        <p:spPr>
          <a:xfrm>
            <a:off x="8238621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Shape 214"/>
          <p:cNvSpPr/>
          <p:nvPr/>
        </p:nvSpPr>
        <p:spPr>
          <a:xfrm>
            <a:off x="317325" y="6448392"/>
            <a:ext cx="134882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Colorado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382021" y="322399"/>
            <a:ext cx="8711180" cy="1143001"/>
          </a:xfrm>
          <a:prstGeom prst="rect">
            <a:avLst/>
          </a:prstGeom>
        </p:spPr>
        <p:txBody>
          <a:bodyPr/>
          <a:lstStyle/>
          <a:p>
            <a:pPr defTabSz="520110">
              <a:defRPr spc="-79" sz="2528"/>
            </a:pPr>
            <a:r>
              <a:t>What tools or resources do you currently use during career exploration activities with your clients?</a:t>
            </a:r>
            <a:br/>
          </a:p>
        </p:txBody>
      </p:sp>
      <p:graphicFrame>
        <p:nvGraphicFramePr>
          <p:cNvPr id="217" name="Table 217"/>
          <p:cNvGraphicFramePr/>
          <p:nvPr/>
        </p:nvGraphicFramePr>
        <p:xfrm>
          <a:off x="382022" y="1310533"/>
          <a:ext cx="8373503" cy="44326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228051"/>
                <a:gridCol w="4145452"/>
              </a:tblGrid>
              <a:tr h="43371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333333"/>
                          </a:solidFill>
                        </a:defRPr>
                      </a:pPr>
                      <a:r>
                        <a:t>Answer Choices</a:t>
                      </a:r>
                      <a:r>
                        <a:rPr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rPr>
                        <a:t>–</a:t>
                      </a:r>
                    </a:p>
                  </a:txBody>
                  <a:tcPr marL="23146" marR="23146" marT="23146" marB="23146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333333"/>
                          </a:solidFill>
                        </a:defRPr>
                      </a:pPr>
                      <a:r>
                        <a:t>Responses</a:t>
                      </a:r>
                      <a:r>
                        <a:rPr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rPr>
                        <a:t>–</a:t>
                      </a:r>
                    </a:p>
                  </a:txBody>
                  <a:tcPr marL="23146" marR="23146" marT="23146" marB="23146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noFill/>
                  </a:tcPr>
                </a:tc>
              </a:tr>
              <a:tr h="44432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Interest Inventories</a:t>
                      </a:r>
                    </a:p>
                  </a:txBody>
                  <a:tcPr marL="28932" marR="28932" marT="28932" marB="28932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75.00%</a:t>
                      </a:r>
                      <a:r>
                        <a:t>  (45)</a:t>
                      </a:r>
                    </a:p>
                  </a:txBody>
                  <a:tcPr marL="28932" marR="28932" marT="28932" marB="28932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432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Counseling and Guidance</a:t>
                      </a:r>
                    </a:p>
                  </a:txBody>
                  <a:tcPr marL="28932" marR="28932" marT="28932" marB="28932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98.33%</a:t>
                      </a:r>
                      <a:r>
                        <a:t>  (59)</a:t>
                      </a:r>
                    </a:p>
                  </a:txBody>
                  <a:tcPr marL="28932" marR="28932" marT="28932" marB="28932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432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Situational Assessments</a:t>
                      </a:r>
                    </a:p>
                  </a:txBody>
                  <a:tcPr marL="28932" marR="28932" marT="28932" marB="28932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78.33%</a:t>
                      </a:r>
                      <a:r>
                        <a:t>  (47)</a:t>
                      </a:r>
                    </a:p>
                  </a:txBody>
                  <a:tcPr marL="28932" marR="28932" marT="28932" marB="28932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432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Discovery</a:t>
                      </a:r>
                    </a:p>
                  </a:txBody>
                  <a:tcPr marL="28932" marR="28932" marT="28932" marB="28932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6.67%</a:t>
                      </a:r>
                      <a:r>
                        <a:t>  (4) </a:t>
                      </a:r>
                    </a:p>
                  </a:txBody>
                  <a:tcPr marL="28932" marR="28932" marT="28932" marB="28932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432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Informational Interviews</a:t>
                      </a:r>
                    </a:p>
                  </a:txBody>
                  <a:tcPr marL="28932" marR="28932" marT="28932" marB="28932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63.33%</a:t>
                      </a:r>
                      <a:r>
                        <a:t>  (38)</a:t>
                      </a:r>
                    </a:p>
                  </a:txBody>
                  <a:tcPr marL="28932" marR="28932" marT="28932" marB="28932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432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O*Net</a:t>
                      </a:r>
                    </a:p>
                  </a:txBody>
                  <a:tcPr marL="28932" marR="28932" marT="28932" marB="28932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95.00%</a:t>
                      </a:r>
                      <a:r>
                        <a:t>  (57)</a:t>
                      </a:r>
                    </a:p>
                  </a:txBody>
                  <a:tcPr marL="28932" marR="28932" marT="28932" marB="28932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432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LMI Gateway</a:t>
                      </a:r>
                    </a:p>
                  </a:txBody>
                  <a:tcPr marL="28932" marR="28932" marT="28932" marB="28932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21.67%</a:t>
                      </a:r>
                      <a:r>
                        <a:t>  (13) </a:t>
                      </a:r>
                    </a:p>
                  </a:txBody>
                  <a:tcPr marL="28932" marR="28932" marT="28932" marB="28932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4325">
                <a:tc>
                  <a:txBody>
                    <a:bodyPr/>
                    <a:lstStyle/>
                    <a:p>
                      <a:pPr algn="l" defTabSz="914400">
                        <a:defRPr sz="2800">
                          <a:solidFill>
                            <a:srgbClr val="BFBFBF"/>
                          </a:solidFill>
                          <a:latin typeface="SMFont"/>
                          <a:ea typeface="SMFont"/>
                          <a:cs typeface="SMFont"/>
                          <a:sym typeface="SMFont"/>
                        </a:defRPr>
                      </a:pPr>
                      <a:r>
                        <a:t>–</a:t>
                      </a:r>
                      <a:r>
                        <a:rPr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BOS information</a:t>
                      </a:r>
                    </a:p>
                  </a:txBody>
                  <a:tcPr marL="28932" marR="28932" marT="28932" marB="28932" anchor="t" anchorCtr="0" horzOverflow="overflow">
                    <a:lnR>
                      <a:solidFill>
                        <a:schemeClr val="accent4">
                          <a:lumOff val="29666"/>
                        </a:schemeClr>
                      </a:solidFill>
                    </a:lnR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2800"/>
                      </a:pPr>
                      <a:r>
                        <a:t>35.00%</a:t>
                      </a:r>
                      <a:r>
                        <a:t>  (21)</a:t>
                      </a:r>
                    </a:p>
                  </a:txBody>
                  <a:tcPr marL="28932" marR="28932" marT="28932" marB="28932" anchor="t" anchorCtr="0" horzOverflow="overflow">
                    <a:lnL>
                      <a:solidFill>
                        <a:schemeClr val="accent4">
                          <a:lumOff val="29666"/>
                        </a:schemeClr>
                      </a:solidFill>
                    </a:lnL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432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/>
                        <a:t>Total Respondents: 60</a:t>
                      </a:r>
                    </a:p>
                  </a:txBody>
                  <a:tcPr marL="28932" marR="28932" marT="28932" marB="28932" anchor="t" anchorCtr="0" horzOverflow="overflow"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 u="sng">
                          <a:solidFill>
                            <a:schemeClr val="accent5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" invalidUrl="" action="" tgtFrame="" tooltip="" history="1" highlightClick="0" endSnd="0"/>
                        </a:rPr>
                        <a:t>Comments</a:t>
                      </a:r>
                      <a:r>
                        <a:rPr u="none">
                          <a:solidFill>
                            <a:schemeClr val="accent4">
                              <a:lumOff val="-10039"/>
                            </a:schemeClr>
                          </a:solidFill>
                          <a:uFillTx/>
                        </a:rPr>
                        <a:t>(21)</a:t>
                      </a:r>
                      <a:r>
                        <a:rPr u="none">
                          <a:solidFill>
                            <a:srgbClr val="000000"/>
                          </a:solidFill>
                          <a:uFillTx/>
                        </a:rPr>
                        <a:t> </a:t>
                      </a:r>
                    </a:p>
                  </a:txBody>
                  <a:tcPr marL="28932" marR="28932" marT="28932" marB="28932" anchor="t" anchorCtr="0" horzOverflow="overflow">
                    <a:lnT>
                      <a:solidFill>
                        <a:schemeClr val="accent4">
                          <a:lumOff val="29666"/>
                        </a:schemeClr>
                      </a:solidFill>
                    </a:lnT>
                    <a:lnB>
                      <a:solidFill>
                        <a:schemeClr val="accent4">
                          <a:lumOff val="29666"/>
                        </a:schemeClr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8" name="Shape 218"/>
          <p:cNvSpPr/>
          <p:nvPr>
            <p:ph type="sldNum" sz="quarter" idx="4294967295"/>
          </p:nvPr>
        </p:nvSpPr>
        <p:spPr>
          <a:xfrm>
            <a:off x="8238621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Shape 219"/>
          <p:cNvSpPr/>
          <p:nvPr/>
        </p:nvSpPr>
        <p:spPr>
          <a:xfrm>
            <a:off x="317325" y="6448392"/>
            <a:ext cx="134882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Colorado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822960" y="286602"/>
            <a:ext cx="7543801" cy="1450760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Research of LMI Tools in CO and Next Steps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Char char="✓"/>
              <a:defRPr sz="2800"/>
            </a:pPr>
            <a:r>
              <a:t>CO Team researched existing LMI Tool in CO – LMI Gateway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The Career Index Plus (TCI +) was demonstrated at a JD-VRTAC call and with Leadership</a:t>
            </a:r>
            <a:endParaRPr sz="2400"/>
          </a:p>
          <a:p>
            <a:pPr>
              <a:buFont typeface="Wingdings"/>
              <a:buChar char="✓"/>
              <a:defRPr sz="2800"/>
            </a:pPr>
            <a:r>
              <a:t>Field Staff has been introduced to TCI + and the upcoming trainings offered on TCI +</a:t>
            </a:r>
          </a:p>
        </p:txBody>
      </p:sp>
      <p:sp>
        <p:nvSpPr>
          <p:cNvPr id="223" name="Shape 223"/>
          <p:cNvSpPr/>
          <p:nvPr>
            <p:ph type="sldNum" sz="quarter" idx="4294967295"/>
          </p:nvPr>
        </p:nvSpPr>
        <p:spPr>
          <a:xfrm>
            <a:off x="8238621" y="6526778"/>
            <a:ext cx="170740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4" name="Shape 224"/>
          <p:cNvSpPr/>
          <p:nvPr/>
        </p:nvSpPr>
        <p:spPr>
          <a:xfrm>
            <a:off x="317325" y="6448392"/>
            <a:ext cx="134882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pPr/>
            <a:r>
              <a:t>Colorado VR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