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98" r:id="rId3"/>
    <p:sldId id="299" r:id="rId4"/>
    <p:sldId id="295" r:id="rId5"/>
    <p:sldId id="280" r:id="rId6"/>
    <p:sldId id="282" r:id="rId7"/>
    <p:sldId id="283" r:id="rId8"/>
    <p:sldId id="284" r:id="rId9"/>
    <p:sldId id="297" r:id="rId10"/>
    <p:sldId id="281" r:id="rId11"/>
    <p:sldId id="286" r:id="rId12"/>
    <p:sldId id="28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23D8BE5-B6BD-4F01-A47D-9D8A387AE959}">
          <p14:sldIdLst>
            <p14:sldId id="276"/>
            <p14:sldId id="298"/>
            <p14:sldId id="299"/>
            <p14:sldId id="295"/>
            <p14:sldId id="280"/>
            <p14:sldId id="282"/>
            <p14:sldId id="283"/>
            <p14:sldId id="284"/>
            <p14:sldId id="297"/>
            <p14:sldId id="281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71182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75CFE3-3F15-410E-B0BB-E36EEFE09C18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BEBF52-8FDA-422A-A78F-1156A47992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40007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1" y="5461001"/>
            <a:ext cx="8848724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2" y="1143000"/>
            <a:ext cx="6959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8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02" y="304801"/>
            <a:ext cx="3247813" cy="1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1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8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8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8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8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3670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6804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6804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" y="6153670"/>
            <a:ext cx="1855893" cy="73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80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173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Building and Leading a Business Relations Unit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Ryan Jolley, Business Services Unit – September 27,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64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JDVRTAC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5" y="1219200"/>
            <a:ext cx="9148011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Connected to other </a:t>
            </a:r>
            <a:r>
              <a:rPr lang="en-US" sz="3600" dirty="0" smtClean="0"/>
              <a:t>states for models of data collection, LMI usage, and Business Engagement models</a:t>
            </a:r>
          </a:p>
          <a:p>
            <a:r>
              <a:rPr lang="en-US" sz="3600" dirty="0" smtClean="0"/>
              <a:t>Provided </a:t>
            </a:r>
            <a:r>
              <a:rPr lang="en-US" sz="3600" dirty="0"/>
              <a:t>resource </a:t>
            </a:r>
            <a:r>
              <a:rPr lang="en-US" sz="3600" dirty="0" smtClean="0"/>
              <a:t>material in the form of job descriptions and data collection tools. </a:t>
            </a:r>
          </a:p>
          <a:p>
            <a:r>
              <a:rPr lang="en-US" sz="3600" dirty="0" smtClean="0"/>
              <a:t>Provided overall direction </a:t>
            </a:r>
            <a:r>
              <a:rPr lang="en-US" sz="3600" dirty="0"/>
              <a:t>and guidance</a:t>
            </a:r>
          </a:p>
          <a:p>
            <a:r>
              <a:rPr lang="en-US" sz="3600" dirty="0" smtClean="0"/>
              <a:t>JDVRTAC participated in monthly calls with leadership and teams when possible </a:t>
            </a:r>
          </a:p>
          <a:p>
            <a:r>
              <a:rPr lang="en-US" sz="3600" dirty="0" smtClean="0"/>
              <a:t>Site visits to Nashville included </a:t>
            </a:r>
            <a:r>
              <a:rPr lang="en-US" sz="3600" dirty="0"/>
              <a:t>time </a:t>
            </a:r>
            <a:r>
              <a:rPr lang="en-US" sz="3600" dirty="0" smtClean="0"/>
              <a:t>spent with </a:t>
            </a:r>
            <a:r>
              <a:rPr lang="en-US" sz="3600" dirty="0"/>
              <a:t>team and </a:t>
            </a:r>
            <a:r>
              <a:rPr lang="en-US" sz="3600" dirty="0" smtClean="0"/>
              <a:t>leadership for training </a:t>
            </a:r>
            <a:r>
              <a:rPr lang="en-US" sz="3600" dirty="0"/>
              <a:t>and </a:t>
            </a:r>
            <a:r>
              <a:rPr lang="en-US" sz="3600" dirty="0" smtClean="0"/>
              <a:t>brainstorming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620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410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Conduct analysis </a:t>
            </a:r>
            <a:r>
              <a:rPr lang="en-US" sz="2800" dirty="0"/>
              <a:t>of client supply to meet </a:t>
            </a:r>
            <a:r>
              <a:rPr lang="en-US" sz="2800" dirty="0" smtClean="0"/>
              <a:t>labor force demands </a:t>
            </a:r>
            <a:r>
              <a:rPr lang="en-US" sz="2800" dirty="0"/>
              <a:t>of </a:t>
            </a:r>
            <a:r>
              <a:rPr lang="en-US" sz="2800" dirty="0" smtClean="0"/>
              <a:t>employers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Conduct analysis of employer supplies to </a:t>
            </a:r>
            <a:r>
              <a:rPr lang="en-US" sz="2800" dirty="0"/>
              <a:t>meet </a:t>
            </a:r>
            <a:r>
              <a:rPr lang="en-US" sz="2800" dirty="0" smtClean="0"/>
              <a:t>clients’ vocational outcome demand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Increase qualitative business engagement and services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Organization and Structure of Business Unit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Clarify roles/expectations of BECS and Counselors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Create and implement operational standards</a:t>
            </a:r>
          </a:p>
        </p:txBody>
      </p:sp>
    </p:spTree>
    <p:extLst>
      <p:ext uri="{BB962C8B-B14F-4D97-AF65-F5344CB8AC3E}">
        <p14:creationId xmlns:p14="http://schemas.microsoft.com/office/powerpoint/2010/main" val="105645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800"/>
            <a:ext cx="8153400" cy="50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6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Tennessee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 counties</a:t>
            </a:r>
          </a:p>
          <a:p>
            <a:r>
              <a:rPr lang="en-US" dirty="0" smtClean="0"/>
              <a:t>3 Grand Divisions</a:t>
            </a:r>
          </a:p>
          <a:p>
            <a:r>
              <a:rPr lang="en-US" dirty="0"/>
              <a:t>9</a:t>
            </a:r>
            <a:r>
              <a:rPr lang="en-US" dirty="0" smtClean="0"/>
              <a:t> geographic regions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7629"/>
            <a:ext cx="8839200" cy="2573341"/>
          </a:xfrm>
          <a:prstGeom prst="rect">
            <a:avLst/>
          </a:prstGeom>
          <a:noFill/>
          <a:ln w="9525">
            <a:solidFill>
              <a:schemeClr val="tx1">
                <a:alpha val="6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9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Rehabilitation Services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Disability Determination Services</a:t>
            </a:r>
          </a:p>
          <a:p>
            <a:r>
              <a:rPr lang="en-US" sz="3200" dirty="0" smtClean="0"/>
              <a:t>Vocational Rehabilitation </a:t>
            </a:r>
          </a:p>
          <a:p>
            <a:pPr lvl="1"/>
            <a:r>
              <a:rPr lang="en-US" sz="2400" dirty="0" smtClean="0"/>
              <a:t>Comprehensive </a:t>
            </a:r>
            <a:r>
              <a:rPr lang="en-US" sz="2400" dirty="0"/>
              <a:t>TN Rehabilitation Center</a:t>
            </a:r>
          </a:p>
          <a:p>
            <a:pPr lvl="1"/>
            <a:r>
              <a:rPr lang="en-US" sz="2400" dirty="0"/>
              <a:t>17 Community TN Rehabilitation Centers</a:t>
            </a:r>
          </a:p>
          <a:p>
            <a:pPr lvl="1"/>
            <a:r>
              <a:rPr lang="en-US" sz="2400" dirty="0"/>
              <a:t>TN Business Enterprise</a:t>
            </a:r>
          </a:p>
          <a:p>
            <a:r>
              <a:rPr lang="en-US" sz="3200" dirty="0" smtClean="0"/>
              <a:t>TN </a:t>
            </a:r>
            <a:r>
              <a:rPr lang="en-US" sz="3200" dirty="0"/>
              <a:t>Technology Access Program</a:t>
            </a:r>
          </a:p>
          <a:p>
            <a:r>
              <a:rPr lang="en-US" sz="3200" dirty="0" smtClean="0"/>
              <a:t>TN </a:t>
            </a:r>
            <a:r>
              <a:rPr lang="en-US" sz="3200" dirty="0"/>
              <a:t>Council Deaf, Deaf Blind and Hard of Hearing</a:t>
            </a:r>
          </a:p>
          <a:p>
            <a:r>
              <a:rPr lang="en-US" sz="3200" dirty="0"/>
              <a:t>Independent Living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3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Vocational Rehabilitation Organization Chart</a:t>
            </a:r>
            <a:endParaRPr lang="en-US" sz="2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066800"/>
            <a:ext cx="9195084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20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r>
              <a:rPr lang="en-US" sz="3200" dirty="0"/>
              <a:t>Education and experience of Business Employment Consultants (BECs)</a:t>
            </a:r>
          </a:p>
          <a:p>
            <a:r>
              <a:rPr lang="en-US" sz="3200" dirty="0"/>
              <a:t>Decentralized Supervision- BECs reported to TRC managers or field supervisors </a:t>
            </a:r>
          </a:p>
          <a:p>
            <a:r>
              <a:rPr lang="en-US" sz="3200" dirty="0"/>
              <a:t>Client Centered</a:t>
            </a:r>
          </a:p>
          <a:p>
            <a:r>
              <a:rPr lang="en-US" sz="3200" dirty="0"/>
              <a:t>Autonomous in day to day operations</a:t>
            </a:r>
          </a:p>
          <a:p>
            <a:r>
              <a:rPr lang="en-US" sz="3200" dirty="0"/>
              <a:t>Lack of clarity in defining roles and expectations</a:t>
            </a:r>
          </a:p>
          <a:p>
            <a:r>
              <a:rPr lang="en-US" sz="3200" dirty="0"/>
              <a:t>Lack of centralized supervision and leadership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8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Purpose and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3" y="1219200"/>
            <a:ext cx="9019674" cy="53340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Build agency capacity to work with the business community and increase competitive integrated employment outcomes.</a:t>
            </a:r>
          </a:p>
          <a:p>
            <a:pPr>
              <a:spcAft>
                <a:spcPts val="1800"/>
              </a:spcAft>
            </a:pPr>
            <a:r>
              <a:rPr lang="en-US" sz="3200" dirty="0"/>
              <a:t>Strengthen training opportunities for staff focusing on building and maintaining employer relations.</a:t>
            </a:r>
          </a:p>
          <a:p>
            <a:pPr>
              <a:spcAft>
                <a:spcPts val="1800"/>
              </a:spcAft>
            </a:pPr>
            <a:r>
              <a:rPr lang="en-US" sz="3200" dirty="0"/>
              <a:t>Enhance data collection processes to support the Business Services Unit.</a:t>
            </a:r>
          </a:p>
          <a:p>
            <a:pPr>
              <a:spcAft>
                <a:spcPts val="1800"/>
              </a:spcAft>
            </a:pPr>
            <a:r>
              <a:rPr lang="en-US" sz="3200" dirty="0"/>
              <a:t>Increase understanding of how to use labor market information (LMI) at the field staff level (BECs and counselors).</a:t>
            </a:r>
          </a:p>
        </p:txBody>
      </p:sp>
    </p:spTree>
    <p:extLst>
      <p:ext uri="{BB962C8B-B14F-4D97-AF65-F5344CB8AC3E}">
        <p14:creationId xmlns:p14="http://schemas.microsoft.com/office/powerpoint/2010/main" val="57027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181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Director of Business Services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Created an organized unit structure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Job descriptions </a:t>
            </a:r>
            <a:r>
              <a:rPr lang="en-US" sz="3200" dirty="0" smtClean="0"/>
              <a:t>developed and hiring of </a:t>
            </a:r>
            <a:r>
              <a:rPr lang="en-US" sz="3200" dirty="0"/>
              <a:t>additional </a:t>
            </a:r>
            <a:r>
              <a:rPr lang="en-US" sz="3200" dirty="0" smtClean="0"/>
              <a:t>BECs. JDVRTAC provided examples and gave input as we developed ours.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Reached </a:t>
            </a:r>
            <a:r>
              <a:rPr lang="en-US" sz="3200" dirty="0"/>
              <a:t>out to other VR agencies across the </a:t>
            </a:r>
            <a:r>
              <a:rPr lang="en-US" sz="3200" dirty="0" smtClean="0"/>
              <a:t>nation as referred by JDVRTAC to explore other state agency models. 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dirty="0"/>
              <a:t>Weekly </a:t>
            </a:r>
            <a:r>
              <a:rPr lang="en-US" sz="3200" dirty="0" smtClean="0"/>
              <a:t>cadence call with BEC team </a:t>
            </a:r>
            <a:r>
              <a:rPr lang="en-US" sz="3200" dirty="0"/>
              <a:t>and weekly one-on-one </a:t>
            </a:r>
            <a:r>
              <a:rPr lang="en-US" sz="3200" dirty="0" smtClean="0"/>
              <a:t>between Director and BEC.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5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6" y="1371600"/>
            <a:ext cx="9127524" cy="53340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Contract with University </a:t>
            </a:r>
            <a:r>
              <a:rPr lang="en-US" sz="3200" dirty="0"/>
              <a:t>of </a:t>
            </a:r>
            <a:r>
              <a:rPr lang="en-US" sz="3200" dirty="0" smtClean="0"/>
              <a:t>Tennessee’s </a:t>
            </a:r>
            <a:r>
              <a:rPr lang="en-US" sz="3200" dirty="0"/>
              <a:t>Center </a:t>
            </a:r>
            <a:r>
              <a:rPr lang="en-US" sz="3200" dirty="0" smtClean="0"/>
              <a:t>for </a:t>
            </a:r>
            <a:r>
              <a:rPr lang="en-US" sz="3200" dirty="0"/>
              <a:t>Literacy, Education, and Employment (</a:t>
            </a:r>
            <a:r>
              <a:rPr lang="en-US" sz="3200" dirty="0" smtClean="0"/>
              <a:t>UT-CLEE</a:t>
            </a:r>
            <a:r>
              <a:rPr lang="en-US" sz="3200" dirty="0"/>
              <a:t>) </a:t>
            </a:r>
            <a:r>
              <a:rPr lang="en-US" sz="3200" dirty="0" smtClean="0"/>
              <a:t>to provide </a:t>
            </a:r>
            <a:r>
              <a:rPr lang="en-US" sz="3200" dirty="0"/>
              <a:t>onboarding to the BEC’s.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UT-CLEE provides </a:t>
            </a:r>
            <a:r>
              <a:rPr lang="en-US" sz="3200" dirty="0"/>
              <a:t>Business Engagement Training.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Data </a:t>
            </a:r>
            <a:r>
              <a:rPr lang="en-US" sz="3200" dirty="0" smtClean="0"/>
              <a:t>tracking improved with assistance of JDVRTAC and introduction to the broader Community of Practice.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Drafted </a:t>
            </a:r>
            <a:r>
              <a:rPr lang="en-US" sz="3200" dirty="0"/>
              <a:t>a survey for field </a:t>
            </a:r>
            <a:r>
              <a:rPr lang="en-US" sz="3200" dirty="0" smtClean="0"/>
              <a:t>staff.  JDVRTAC provided input and assistance for this draft.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JDVRTAC assisted to identify </a:t>
            </a:r>
            <a:r>
              <a:rPr lang="en-US" sz="3200" dirty="0"/>
              <a:t>resources for Labor Market Information tools and </a:t>
            </a:r>
            <a:r>
              <a:rPr lang="en-US" sz="3200" dirty="0" smtClean="0"/>
              <a:t>training.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1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and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4876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 smtClean="0"/>
              <a:t>Change in Department and Division Leadership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Previous </a:t>
            </a:r>
            <a:r>
              <a:rPr lang="en-US" sz="3200" dirty="0"/>
              <a:t>Director resigned in June 2018 </a:t>
            </a:r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Change in Business Service Unit leadership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Change in project liaison/leadership  </a:t>
            </a:r>
            <a:endParaRPr lang="en-US" sz="3200" dirty="0"/>
          </a:p>
          <a:p>
            <a:pPr>
              <a:spcAft>
                <a:spcPts val="1200"/>
              </a:spcAft>
            </a:pPr>
            <a:r>
              <a:rPr lang="en-US" sz="3200" dirty="0"/>
              <a:t>Communication between Field Counselors and Business Employment </a:t>
            </a:r>
            <a:r>
              <a:rPr lang="en-US" sz="3200" dirty="0" smtClean="0"/>
              <a:t>Consultants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75827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1408</TotalTime>
  <Words>469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 B</vt:lpstr>
      <vt:lpstr>Moving Forward</vt:lpstr>
      <vt:lpstr>State of Tennessee Landscape</vt:lpstr>
      <vt:lpstr>Division of Rehabilitation Services Programs</vt:lpstr>
      <vt:lpstr>Vocational Rehabilitation Organization Chart</vt:lpstr>
      <vt:lpstr>Background</vt:lpstr>
      <vt:lpstr>Project Purpose and Goals</vt:lpstr>
      <vt:lpstr>Accomplishments</vt:lpstr>
      <vt:lpstr>Accomplishments</vt:lpstr>
      <vt:lpstr>Challenges and Lessons</vt:lpstr>
      <vt:lpstr>JDVRTAC Assistance</vt:lpstr>
      <vt:lpstr>Next Steps</vt:lpstr>
      <vt:lpstr>Questions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Rader</dc:creator>
  <cp:lastModifiedBy>Amy Rader</cp:lastModifiedBy>
  <cp:revision>168</cp:revision>
  <cp:lastPrinted>2018-09-26T19:15:25Z</cp:lastPrinted>
  <dcterms:created xsi:type="dcterms:W3CDTF">2015-04-20T19:52:55Z</dcterms:created>
  <dcterms:modified xsi:type="dcterms:W3CDTF">2018-09-26T19:20:07Z</dcterms:modified>
</cp:coreProperties>
</file>