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9" r:id="rId1"/>
    <p:sldMasterId id="2147483790" r:id="rId2"/>
  </p:sldMasterIdLst>
  <p:notesMasterIdLst>
    <p:notesMasterId r:id="rId21"/>
  </p:notesMasterIdLst>
  <p:handoutMasterIdLst>
    <p:handoutMasterId r:id="rId22"/>
  </p:handoutMasterIdLst>
  <p:sldIdLst>
    <p:sldId id="287" r:id="rId3"/>
    <p:sldId id="302" r:id="rId4"/>
    <p:sldId id="283" r:id="rId5"/>
    <p:sldId id="307" r:id="rId6"/>
    <p:sldId id="257" r:id="rId7"/>
    <p:sldId id="321" r:id="rId8"/>
    <p:sldId id="308" r:id="rId9"/>
    <p:sldId id="309" r:id="rId10"/>
    <p:sldId id="311" r:id="rId11"/>
    <p:sldId id="313" r:id="rId12"/>
    <p:sldId id="303" r:id="rId13"/>
    <p:sldId id="315" r:id="rId14"/>
    <p:sldId id="322" r:id="rId15"/>
    <p:sldId id="317" r:id="rId16"/>
    <p:sldId id="318" r:id="rId17"/>
    <p:sldId id="319" r:id="rId18"/>
    <p:sldId id="320" r:id="rId19"/>
    <p:sldId id="282" r:id="rId20"/>
  </p:sldIdLst>
  <p:sldSz cx="9144000" cy="6858000" type="screen4x3"/>
  <p:notesSz cx="6894513" cy="9180513"/>
  <p:embeddedFontLst>
    <p:embeddedFont>
      <p:font typeface="Franklin Gothic Book" panose="020B0503020102020204" pitchFamily="34" charset="0"/>
      <p:regular r:id="rId23"/>
      <p:italic r:id="rId24"/>
    </p:embeddedFont>
    <p:embeddedFont>
      <p:font typeface="Calibri" panose="020F0502020204030204" pitchFamily="34" charset="0"/>
      <p:regular r:id="rId25"/>
      <p:bold r:id="rId26"/>
      <p:italic r:id="rId27"/>
      <p:boldItalic r:id="rId28"/>
    </p:embeddedFont>
    <p:embeddedFont>
      <p:font typeface="Franklin Gothic Heavy" panose="020B0903020102020204" pitchFamily="34" charset="0"/>
      <p:regular r:id="rId29"/>
      <p:italic r:id="rId30"/>
    </p:embeddedFont>
    <p:embeddedFont>
      <p:font typeface="Verdana" panose="020B0604030504040204" pitchFamily="34" charset="0"/>
      <p:regular r:id="rId31"/>
      <p:bold r:id="rId32"/>
      <p:italic r:id="rId33"/>
      <p:boldItalic r:id="rId34"/>
    </p:embeddedFont>
    <p:embeddedFont>
      <p:font typeface="Helvetica" panose="020B0504020202030204" pitchFamily="34" charset="0"/>
      <p:regular r:id="rId35"/>
      <p:bold r:id="rId36"/>
      <p:italic r:id="rId37"/>
      <p:boldItalic r:id="rId38"/>
    </p:embeddedFont>
    <p:embeddedFont>
      <p:font typeface="Franklin Gothic Medium" panose="020B0603020102020204" pitchFamily="34" charset="0"/>
      <p:regular r:id="rId39"/>
      <p:italic r:id="rId40"/>
    </p:embeddedFont>
  </p:embeddedFontLst>
  <p:defaultTextStyle>
    <a:defPPr>
      <a:defRPr lang="en-US"/>
    </a:defPPr>
    <a:lvl1pPr algn="l" rtl="0" fontAlgn="base">
      <a:spcBef>
        <a:spcPct val="0"/>
      </a:spcBef>
      <a:spcAft>
        <a:spcPct val="0"/>
      </a:spcAft>
      <a:defRPr sz="2400" kern="1200">
        <a:solidFill>
          <a:schemeClr val="tx1"/>
        </a:solidFill>
        <a:latin typeface="Verdana" pitchFamily="34" charset="0"/>
        <a:ea typeface="+mn-ea"/>
        <a:cs typeface="+mn-cs"/>
      </a:defRPr>
    </a:lvl1pPr>
    <a:lvl2pPr marL="457200" algn="l" rtl="0" fontAlgn="base">
      <a:spcBef>
        <a:spcPct val="0"/>
      </a:spcBef>
      <a:spcAft>
        <a:spcPct val="0"/>
      </a:spcAft>
      <a:defRPr sz="2400" kern="1200">
        <a:solidFill>
          <a:schemeClr val="tx1"/>
        </a:solidFill>
        <a:latin typeface="Verdana" pitchFamily="34" charset="0"/>
        <a:ea typeface="+mn-ea"/>
        <a:cs typeface="+mn-cs"/>
      </a:defRPr>
    </a:lvl2pPr>
    <a:lvl3pPr marL="914400" algn="l" rtl="0" fontAlgn="base">
      <a:spcBef>
        <a:spcPct val="0"/>
      </a:spcBef>
      <a:spcAft>
        <a:spcPct val="0"/>
      </a:spcAft>
      <a:defRPr sz="2400" kern="1200">
        <a:solidFill>
          <a:schemeClr val="tx1"/>
        </a:solidFill>
        <a:latin typeface="Verdana" pitchFamily="34" charset="0"/>
        <a:ea typeface="+mn-ea"/>
        <a:cs typeface="+mn-cs"/>
      </a:defRPr>
    </a:lvl3pPr>
    <a:lvl4pPr marL="1371600" algn="l" rtl="0" fontAlgn="base">
      <a:spcBef>
        <a:spcPct val="0"/>
      </a:spcBef>
      <a:spcAft>
        <a:spcPct val="0"/>
      </a:spcAft>
      <a:defRPr sz="2400" kern="1200">
        <a:solidFill>
          <a:schemeClr val="tx1"/>
        </a:solidFill>
        <a:latin typeface="Verdana" pitchFamily="34" charset="0"/>
        <a:ea typeface="+mn-ea"/>
        <a:cs typeface="+mn-cs"/>
      </a:defRPr>
    </a:lvl4pPr>
    <a:lvl5pPr marL="1828800" algn="l"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2">
          <p15:clr>
            <a:srgbClr val="A4A3A4"/>
          </p15:clr>
        </p15:guide>
        <p15:guide id="2" pos="217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83E"/>
    <a:srgbClr val="000000"/>
    <a:srgbClr val="F5C400"/>
    <a:srgbClr val="ADA16F"/>
    <a:srgbClr val="5F5F5F"/>
    <a:srgbClr val="80808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6" autoAdjust="0"/>
    <p:restoredTop sz="69188" autoAdjust="0"/>
  </p:normalViewPr>
  <p:slideViewPr>
    <p:cSldViewPr>
      <p:cViewPr varScale="1">
        <p:scale>
          <a:sx n="72" d="100"/>
          <a:sy n="72" d="100"/>
        </p:scale>
        <p:origin x="208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9" d="100"/>
          <a:sy n="79" d="100"/>
        </p:scale>
        <p:origin x="-504" y="226"/>
      </p:cViewPr>
      <p:guideLst>
        <p:guide orient="horz" pos="2892"/>
        <p:guide pos="217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1" y="2"/>
            <a:ext cx="2987938" cy="458393"/>
          </a:xfrm>
          <a:prstGeom prst="rect">
            <a:avLst/>
          </a:prstGeom>
          <a:noFill/>
          <a:ln w="9525">
            <a:noFill/>
            <a:miter lim="800000"/>
            <a:headEnd/>
            <a:tailEnd/>
          </a:ln>
          <a:effectLst/>
        </p:spPr>
        <p:txBody>
          <a:bodyPr vert="horz" wrap="square" lIns="91850" tIns="45925" rIns="91850" bIns="45925" numCol="1" anchor="t" anchorCtr="0" compatLnSpc="1">
            <a:prstTxWarp prst="textNoShape">
              <a:avLst/>
            </a:prstTxWarp>
          </a:bodyPr>
          <a:lstStyle>
            <a:lvl1pPr defTabSz="917760">
              <a:defRPr sz="1200"/>
            </a:lvl1pPr>
          </a:lstStyle>
          <a:p>
            <a:pPr>
              <a:defRPr/>
            </a:pPr>
            <a:endParaRPr lang="en-US"/>
          </a:p>
        </p:txBody>
      </p:sp>
      <p:sp>
        <p:nvSpPr>
          <p:cNvPr id="106499" name="Rectangle 3"/>
          <p:cNvSpPr>
            <a:spLocks noGrp="1" noChangeArrowheads="1"/>
          </p:cNvSpPr>
          <p:nvPr>
            <p:ph type="dt" sz="quarter" idx="1"/>
          </p:nvPr>
        </p:nvSpPr>
        <p:spPr bwMode="auto">
          <a:xfrm>
            <a:off x="3906576" y="2"/>
            <a:ext cx="2987937" cy="458393"/>
          </a:xfrm>
          <a:prstGeom prst="rect">
            <a:avLst/>
          </a:prstGeom>
          <a:noFill/>
          <a:ln w="9525">
            <a:noFill/>
            <a:miter lim="800000"/>
            <a:headEnd/>
            <a:tailEnd/>
          </a:ln>
          <a:effectLst/>
        </p:spPr>
        <p:txBody>
          <a:bodyPr vert="horz" wrap="square" lIns="91850" tIns="45925" rIns="91850" bIns="45925" numCol="1" anchor="t" anchorCtr="0" compatLnSpc="1">
            <a:prstTxWarp prst="textNoShape">
              <a:avLst/>
            </a:prstTxWarp>
          </a:bodyPr>
          <a:lstStyle>
            <a:lvl1pPr algn="r" defTabSz="917760">
              <a:defRPr sz="1200"/>
            </a:lvl1pPr>
          </a:lstStyle>
          <a:p>
            <a:pPr>
              <a:defRPr/>
            </a:pPr>
            <a:endParaRPr lang="en-US"/>
          </a:p>
        </p:txBody>
      </p:sp>
      <p:sp>
        <p:nvSpPr>
          <p:cNvPr id="106500" name="Rectangle 4"/>
          <p:cNvSpPr>
            <a:spLocks noGrp="1" noChangeArrowheads="1"/>
          </p:cNvSpPr>
          <p:nvPr>
            <p:ph type="ftr" sz="quarter" idx="2"/>
          </p:nvPr>
        </p:nvSpPr>
        <p:spPr bwMode="auto">
          <a:xfrm>
            <a:off x="1" y="8722120"/>
            <a:ext cx="2987938" cy="458393"/>
          </a:xfrm>
          <a:prstGeom prst="rect">
            <a:avLst/>
          </a:prstGeom>
          <a:noFill/>
          <a:ln w="9525">
            <a:noFill/>
            <a:miter lim="800000"/>
            <a:headEnd/>
            <a:tailEnd/>
          </a:ln>
          <a:effectLst/>
        </p:spPr>
        <p:txBody>
          <a:bodyPr vert="horz" wrap="square" lIns="91850" tIns="45925" rIns="91850" bIns="45925" numCol="1" anchor="b" anchorCtr="0" compatLnSpc="1">
            <a:prstTxWarp prst="textNoShape">
              <a:avLst/>
            </a:prstTxWarp>
          </a:bodyPr>
          <a:lstStyle>
            <a:lvl1pPr defTabSz="917760">
              <a:defRPr sz="1200"/>
            </a:lvl1pPr>
          </a:lstStyle>
          <a:p>
            <a:pPr>
              <a:defRPr/>
            </a:pPr>
            <a:endParaRPr lang="en-US"/>
          </a:p>
        </p:txBody>
      </p:sp>
      <p:sp>
        <p:nvSpPr>
          <p:cNvPr id="106501" name="Rectangle 5"/>
          <p:cNvSpPr>
            <a:spLocks noGrp="1" noChangeArrowheads="1"/>
          </p:cNvSpPr>
          <p:nvPr>
            <p:ph type="sldNum" sz="quarter" idx="3"/>
          </p:nvPr>
        </p:nvSpPr>
        <p:spPr bwMode="auto">
          <a:xfrm>
            <a:off x="3906576" y="8722120"/>
            <a:ext cx="2987937" cy="458393"/>
          </a:xfrm>
          <a:prstGeom prst="rect">
            <a:avLst/>
          </a:prstGeom>
          <a:noFill/>
          <a:ln w="9525">
            <a:noFill/>
            <a:miter lim="800000"/>
            <a:headEnd/>
            <a:tailEnd/>
          </a:ln>
          <a:effectLst/>
        </p:spPr>
        <p:txBody>
          <a:bodyPr vert="horz" wrap="square" lIns="91850" tIns="45925" rIns="91850" bIns="45925" numCol="1" anchor="b" anchorCtr="0" compatLnSpc="1">
            <a:prstTxWarp prst="textNoShape">
              <a:avLst/>
            </a:prstTxWarp>
          </a:bodyPr>
          <a:lstStyle>
            <a:lvl1pPr algn="r" defTabSz="917760">
              <a:defRPr sz="1200"/>
            </a:lvl1pPr>
          </a:lstStyle>
          <a:p>
            <a:pPr>
              <a:defRPr/>
            </a:pPr>
            <a:fld id="{350FE77D-9F3B-44C3-81EE-FB931B25497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1" y="2"/>
            <a:ext cx="2987938" cy="458393"/>
          </a:xfrm>
          <a:prstGeom prst="rect">
            <a:avLst/>
          </a:prstGeom>
          <a:noFill/>
          <a:ln w="9525">
            <a:noFill/>
            <a:miter lim="800000"/>
            <a:headEnd/>
            <a:tailEnd/>
          </a:ln>
          <a:effectLst/>
        </p:spPr>
        <p:txBody>
          <a:bodyPr vert="horz" wrap="square" lIns="91850" tIns="45925" rIns="91850" bIns="45925" numCol="1" anchor="t" anchorCtr="0" compatLnSpc="1">
            <a:prstTxWarp prst="textNoShape">
              <a:avLst/>
            </a:prstTxWarp>
          </a:bodyPr>
          <a:lstStyle>
            <a:lvl1pPr defTabSz="917760">
              <a:defRPr sz="1200"/>
            </a:lvl1pPr>
          </a:lstStyle>
          <a:p>
            <a:pPr>
              <a:defRPr/>
            </a:pPr>
            <a:endParaRPr lang="en-US"/>
          </a:p>
        </p:txBody>
      </p:sp>
      <p:sp>
        <p:nvSpPr>
          <p:cNvPr id="90115" name="Rectangle 3"/>
          <p:cNvSpPr>
            <a:spLocks noGrp="1" noChangeArrowheads="1"/>
          </p:cNvSpPr>
          <p:nvPr>
            <p:ph type="dt" idx="1"/>
          </p:nvPr>
        </p:nvSpPr>
        <p:spPr bwMode="auto">
          <a:xfrm>
            <a:off x="3906576" y="2"/>
            <a:ext cx="2987937" cy="458393"/>
          </a:xfrm>
          <a:prstGeom prst="rect">
            <a:avLst/>
          </a:prstGeom>
          <a:noFill/>
          <a:ln w="9525">
            <a:noFill/>
            <a:miter lim="800000"/>
            <a:headEnd/>
            <a:tailEnd/>
          </a:ln>
          <a:effectLst/>
        </p:spPr>
        <p:txBody>
          <a:bodyPr vert="horz" wrap="square" lIns="91850" tIns="45925" rIns="91850" bIns="45925" numCol="1" anchor="t" anchorCtr="0" compatLnSpc="1">
            <a:prstTxWarp prst="textNoShape">
              <a:avLst/>
            </a:prstTxWarp>
          </a:bodyPr>
          <a:lstStyle>
            <a:lvl1pPr algn="r" defTabSz="917760">
              <a:defRPr sz="1200"/>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54113" y="688975"/>
            <a:ext cx="4586287" cy="3441700"/>
          </a:xfrm>
          <a:prstGeom prst="rect">
            <a:avLst/>
          </a:prstGeom>
          <a:noFill/>
          <a:ln w="9525">
            <a:solidFill>
              <a:srgbClr val="000000"/>
            </a:solidFill>
            <a:miter lim="800000"/>
            <a:headEnd/>
            <a:tailEnd/>
          </a:ln>
        </p:spPr>
      </p:sp>
      <p:sp>
        <p:nvSpPr>
          <p:cNvPr id="90117" name="Rectangle 5"/>
          <p:cNvSpPr>
            <a:spLocks noGrp="1" noChangeArrowheads="1"/>
          </p:cNvSpPr>
          <p:nvPr>
            <p:ph type="body" sz="quarter" idx="3"/>
          </p:nvPr>
        </p:nvSpPr>
        <p:spPr bwMode="auto">
          <a:xfrm>
            <a:off x="918637" y="4361061"/>
            <a:ext cx="5057239" cy="4130282"/>
          </a:xfrm>
          <a:prstGeom prst="rect">
            <a:avLst/>
          </a:prstGeom>
          <a:noFill/>
          <a:ln w="9525">
            <a:noFill/>
            <a:miter lim="800000"/>
            <a:headEnd/>
            <a:tailEnd/>
          </a:ln>
          <a:effectLst/>
        </p:spPr>
        <p:txBody>
          <a:bodyPr vert="horz" wrap="square" lIns="91850" tIns="45925" rIns="91850" bIns="459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0118" name="Rectangle 6"/>
          <p:cNvSpPr>
            <a:spLocks noGrp="1" noChangeArrowheads="1"/>
          </p:cNvSpPr>
          <p:nvPr>
            <p:ph type="ftr" sz="quarter" idx="4"/>
          </p:nvPr>
        </p:nvSpPr>
        <p:spPr bwMode="auto">
          <a:xfrm>
            <a:off x="1" y="8722120"/>
            <a:ext cx="2987938" cy="458393"/>
          </a:xfrm>
          <a:prstGeom prst="rect">
            <a:avLst/>
          </a:prstGeom>
          <a:noFill/>
          <a:ln w="9525">
            <a:noFill/>
            <a:miter lim="800000"/>
            <a:headEnd/>
            <a:tailEnd/>
          </a:ln>
          <a:effectLst/>
        </p:spPr>
        <p:txBody>
          <a:bodyPr vert="horz" wrap="square" lIns="91850" tIns="45925" rIns="91850" bIns="45925" numCol="1" anchor="b" anchorCtr="0" compatLnSpc="1">
            <a:prstTxWarp prst="textNoShape">
              <a:avLst/>
            </a:prstTxWarp>
          </a:bodyPr>
          <a:lstStyle>
            <a:lvl1pPr defTabSz="917760">
              <a:defRPr sz="1200"/>
            </a:lvl1pPr>
          </a:lstStyle>
          <a:p>
            <a:pPr>
              <a:defRPr/>
            </a:pPr>
            <a:endParaRPr lang="en-US"/>
          </a:p>
        </p:txBody>
      </p:sp>
      <p:sp>
        <p:nvSpPr>
          <p:cNvPr id="90119" name="Rectangle 7"/>
          <p:cNvSpPr>
            <a:spLocks noGrp="1" noChangeArrowheads="1"/>
          </p:cNvSpPr>
          <p:nvPr>
            <p:ph type="sldNum" sz="quarter" idx="5"/>
          </p:nvPr>
        </p:nvSpPr>
        <p:spPr bwMode="auto">
          <a:xfrm>
            <a:off x="3906576" y="8722120"/>
            <a:ext cx="2987937" cy="458393"/>
          </a:xfrm>
          <a:prstGeom prst="rect">
            <a:avLst/>
          </a:prstGeom>
          <a:noFill/>
          <a:ln w="9525">
            <a:noFill/>
            <a:miter lim="800000"/>
            <a:headEnd/>
            <a:tailEnd/>
          </a:ln>
          <a:effectLst/>
        </p:spPr>
        <p:txBody>
          <a:bodyPr vert="horz" wrap="square" lIns="91850" tIns="45925" rIns="91850" bIns="45925" numCol="1" anchor="b" anchorCtr="0" compatLnSpc="1">
            <a:prstTxWarp prst="textNoShape">
              <a:avLst/>
            </a:prstTxWarp>
          </a:bodyPr>
          <a:lstStyle>
            <a:lvl1pPr algn="r" defTabSz="917760">
              <a:defRPr sz="1200"/>
            </a:lvl1pPr>
          </a:lstStyle>
          <a:p>
            <a:pPr>
              <a:defRPr/>
            </a:pPr>
            <a:fld id="{36480F43-58B2-472B-BF15-3C9AE0DA596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0318">
              <a:defRPr/>
            </a:pPr>
            <a:r>
              <a:rPr lang="en-US" dirty="0" smtClean="0"/>
              <a:t>Front </a:t>
            </a:r>
            <a:r>
              <a:rPr lang="en-US" smtClean="0"/>
              <a:t>Cover Slide</a:t>
            </a:r>
            <a:endParaRPr lang="en-US" dirty="0" smtClean="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When in the hands-on call center portion of the program, they are trained first on mock calls from trainers calling in from BPO American and then “real calls” are slowly mixed in.</a:t>
            </a:r>
          </a:p>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When the trainers feel the trainees are ready they begin receiving mostly live incoming calls which vary depending on the needs of the company.  </a:t>
            </a:r>
          </a:p>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Consumers receive calls to make reservations, pay traffic tickets, and relay messages to medical offices.</a:t>
            </a:r>
          </a:p>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As training advances, the trainees variety of calls and volume increases.</a:t>
            </a:r>
          </a:p>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The program is very individualized based on consumer’s progress and needs, so there is no set amount of time, but typically training averages 8 -16 weeks.</a:t>
            </a:r>
          </a:p>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When BPO has opportunities available or openings with other companies are identified and the trainee has proven successful, an interview will be scheduled.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4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indent="0">
              <a:buFont typeface="Arial" panose="020B0604020202020204" pitchFamily="34" charset="0"/>
              <a:buNone/>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11</a:t>
            </a:fld>
            <a:endParaRPr lang="en-US"/>
          </a:p>
        </p:txBody>
      </p:sp>
    </p:spTree>
    <p:extLst>
      <p:ext uri="{BB962C8B-B14F-4D97-AF65-F5344CB8AC3E}">
        <p14:creationId xmlns:p14="http://schemas.microsoft.com/office/powerpoint/2010/main" val="208947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to the most important part, Success!</a:t>
            </a:r>
            <a:endParaRPr lang="en-US" dirty="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12</a:t>
            </a:fld>
            <a:endParaRPr lang="en-US"/>
          </a:p>
        </p:txBody>
      </p:sp>
    </p:spTree>
    <p:extLst>
      <p:ext uri="{BB962C8B-B14F-4D97-AF65-F5344CB8AC3E}">
        <p14:creationId xmlns:p14="http://schemas.microsoft.com/office/powerpoint/2010/main" val="3229863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pPr marL="172427" marR="0" lvl="0" indent="-172427" algn="l" defTabSz="90545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The training initiative has been very successful.</a:t>
            </a:r>
          </a:p>
          <a:p>
            <a:pPr marL="172427" marR="0" lvl="0" indent="-172427" algn="l" defTabSz="90545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As you can see here, we have had a few that did not complete the program, mostly due to disability related issues, but for the most part we have had great success with the customized training initiative.</a:t>
            </a:r>
          </a:p>
          <a:p>
            <a:pPr marL="172427" marR="0" lvl="0" indent="-172427" algn="l" defTabSz="90545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Since fall 2017 when the initiative began we have had </a:t>
            </a: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16 </a:t>
            </a: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VR consumers that have entered into Customer Service jobs providing them with excellent career opportunities and filling the needs of industry in the upstate region of our state. </a:t>
            </a:r>
          </a:p>
          <a:p>
            <a:pPr marL="172427" marR="0" lvl="0" indent="-172427" algn="l" defTabSz="90545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Overall, the partnership provides a talent pipeline for customer service positions to meet this industry’s needs, and provides VR consumers with good paying jobs and benefits.</a:t>
            </a:r>
          </a:p>
          <a:p>
            <a:pPr marL="172427" marR="0" lvl="0" indent="-172427" algn="l" defTabSz="90545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smtClean="0">
                <a:ln>
                  <a:noFill/>
                </a:ln>
                <a:solidFill>
                  <a:srgbClr val="000000"/>
                </a:solidFill>
                <a:effectLst/>
                <a:uLnTx/>
                <a:uFillTx/>
                <a:latin typeface="Arial" charset="0"/>
                <a:ea typeface="+mn-ea"/>
                <a:cs typeface="+mn-cs"/>
              </a:rPr>
              <a:t>We are excited to hopefully see this program grow and lead to many more successes.</a:t>
            </a:r>
          </a:p>
          <a:p>
            <a:pPr marL="0" marR="0" lvl="0" indent="0" algn="l" defTabSz="90545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2427" marR="0" lvl="0" indent="-172427" algn="l" defTabSz="90545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2427" marR="0" lvl="0" indent="-172427" algn="l" defTabSz="90545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28676" name="Slide Number Placeholder 3"/>
          <p:cNvSpPr>
            <a:spLocks noGrp="1"/>
          </p:cNvSpPr>
          <p:nvPr>
            <p:ph type="sldNum" sz="quarter" idx="5"/>
          </p:nvPr>
        </p:nvSpPr>
        <p:spPr>
          <a:noFill/>
        </p:spPr>
        <p:txBody>
          <a:bodyPr/>
          <a:lstStyle/>
          <a:p>
            <a:fld id="{148E8D19-1C2F-403C-B37A-0AB36CDDFBA8}" type="slidenum">
              <a:rPr lang="en-US" smtClean="0"/>
              <a:pPr/>
              <a:t>13</a:t>
            </a:fld>
            <a:endParaRPr lang="en-US" smtClean="0"/>
          </a:p>
        </p:txBody>
      </p:sp>
    </p:spTree>
    <p:extLst>
      <p:ext uri="{BB962C8B-B14F-4D97-AF65-F5344CB8AC3E}">
        <p14:creationId xmlns:p14="http://schemas.microsoft.com/office/powerpoint/2010/main" val="255981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of our</a:t>
            </a:r>
            <a:r>
              <a:rPr lang="en-US" baseline="0" dirty="0" smtClean="0"/>
              <a:t> strengthened relationships through WIOA we have also built other customized training initiatives that have led to success for VR consumers.</a:t>
            </a:r>
            <a:endParaRPr lang="en-US" dirty="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14</a:t>
            </a:fld>
            <a:endParaRPr lang="en-US"/>
          </a:p>
        </p:txBody>
      </p:sp>
    </p:spTree>
    <p:extLst>
      <p:ext uri="{BB962C8B-B14F-4D97-AF65-F5344CB8AC3E}">
        <p14:creationId xmlns:p14="http://schemas.microsoft.com/office/powerpoint/2010/main" val="3418922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pPr>
              <a:buFont typeface="Arial" pitchFamily="34" charset="0"/>
              <a:buChar char="•"/>
              <a:defRPr sz="1600"/>
            </a:pPr>
            <a:r>
              <a:rPr lang="en-US" dirty="0" smtClean="0"/>
              <a:t>VR began a partnership with Ruiz Foods in 2015.</a:t>
            </a:r>
          </a:p>
          <a:p>
            <a:pPr>
              <a:buFont typeface="Arial" pitchFamily="34" charset="0"/>
              <a:buChar char="•"/>
              <a:defRPr sz="1600"/>
            </a:pPr>
            <a:r>
              <a:rPr lang="en-US" dirty="0" smtClean="0"/>
              <a:t>Initially, they hired 3 consumers into entry level positions.</a:t>
            </a:r>
          </a:p>
          <a:p>
            <a:pPr>
              <a:buFont typeface="Arial" pitchFamily="34" charset="0"/>
              <a:buChar char="•"/>
              <a:defRPr sz="1600"/>
            </a:pPr>
            <a:r>
              <a:rPr lang="en-US" dirty="0" smtClean="0"/>
              <a:t>The next year Ruiz Foods realized they needed not only more candidates but they needed skilled candidates.</a:t>
            </a:r>
            <a:endParaRPr lang="en-US" dirty="0"/>
          </a:p>
        </p:txBody>
      </p:sp>
    </p:spTree>
    <p:extLst>
      <p:ext uri="{BB962C8B-B14F-4D97-AF65-F5344CB8AC3E}">
        <p14:creationId xmlns:p14="http://schemas.microsoft.com/office/powerpoint/2010/main" val="3977858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pPr>
              <a:buFont typeface="Arial" pitchFamily="34" charset="0"/>
              <a:buChar char="•"/>
              <a:defRPr sz="1600"/>
            </a:pPr>
            <a:r>
              <a:rPr lang="en-US" dirty="0" smtClean="0"/>
              <a:t>So the Business Development Specialist worked with the Southeastern</a:t>
            </a:r>
            <a:r>
              <a:rPr lang="en-US" baseline="0" dirty="0" smtClean="0"/>
              <a:t> Institute of Manufacturing Technology (</a:t>
            </a:r>
            <a:r>
              <a:rPr lang="en-US" dirty="0" err="1" smtClean="0"/>
              <a:t>SiMT</a:t>
            </a:r>
            <a:r>
              <a:rPr lang="en-US" dirty="0" smtClean="0"/>
              <a:t>) at Florence Darlington Technical College to customize their Manufacturing Certification Program to meet Ruiz Foods’ needs.</a:t>
            </a:r>
          </a:p>
          <a:p>
            <a:pPr marL="0" marR="0" indent="0" defTabSz="914400" eaLnBrk="1" fontAlgn="auto" latinLnBrk="0" hangingPunct="1">
              <a:lnSpc>
                <a:spcPct val="100000"/>
              </a:lnSpc>
              <a:spcBef>
                <a:spcPts val="400"/>
              </a:spcBef>
              <a:spcAft>
                <a:spcPts val="0"/>
              </a:spcAft>
              <a:buClrTx/>
              <a:buSzTx/>
              <a:buFont typeface="Arial" pitchFamily="34" charset="0"/>
              <a:buChar char="•"/>
              <a:tabLst/>
              <a:defRPr sz="1600"/>
            </a:pPr>
            <a:r>
              <a:rPr lang="en-US" dirty="0" smtClean="0"/>
              <a:t>First</a:t>
            </a:r>
            <a:r>
              <a:rPr lang="en-US" baseline="0" dirty="0" smtClean="0"/>
              <a:t> of all, </a:t>
            </a:r>
            <a:r>
              <a:rPr lang="en-US" dirty="0" smtClean="0"/>
              <a:t>VR consumers are</a:t>
            </a:r>
            <a:r>
              <a:rPr lang="en-US" baseline="0" dirty="0" smtClean="0"/>
              <a:t> assessed in the Work Training Center </a:t>
            </a:r>
            <a:r>
              <a:rPr lang="en-US" dirty="0" smtClean="0"/>
              <a:t>before they are considered for training.</a:t>
            </a:r>
          </a:p>
          <a:p>
            <a:pPr>
              <a:buFont typeface="Arial" pitchFamily="34" charset="0"/>
              <a:buChar char="•"/>
              <a:defRPr sz="1600"/>
            </a:pPr>
            <a:r>
              <a:rPr lang="en-US" dirty="0" smtClean="0"/>
              <a:t>In the training, which is condensed to 1 week,</a:t>
            </a:r>
          </a:p>
          <a:p>
            <a:pPr>
              <a:buFont typeface="Arial" pitchFamily="34" charset="0"/>
              <a:buChar char="•"/>
              <a:defRPr sz="1600"/>
            </a:pPr>
            <a:r>
              <a:rPr lang="en-US" dirty="0" smtClean="0"/>
              <a:t>clients receive Six Sigma,</a:t>
            </a:r>
          </a:p>
          <a:p>
            <a:pPr>
              <a:buFont typeface="Arial" pitchFamily="34" charset="0"/>
              <a:buChar char="•"/>
              <a:defRPr sz="1600"/>
            </a:pPr>
            <a:r>
              <a:rPr lang="en-US" dirty="0" smtClean="0"/>
              <a:t>OSHA 10</a:t>
            </a:r>
          </a:p>
          <a:p>
            <a:pPr>
              <a:buFont typeface="Arial" pitchFamily="34" charset="0"/>
              <a:buChar char="•"/>
              <a:defRPr sz="1600"/>
            </a:pPr>
            <a:r>
              <a:rPr lang="en-US" dirty="0" smtClean="0"/>
              <a:t>and Fork Lift Certification.</a:t>
            </a:r>
          </a:p>
          <a:p>
            <a:pPr>
              <a:buFont typeface="Arial" pitchFamily="34" charset="0"/>
              <a:buChar char="•"/>
              <a:defRPr sz="1600"/>
            </a:pPr>
            <a:r>
              <a:rPr lang="en-US" dirty="0" smtClean="0"/>
              <a:t>After successfully completing the training consumers are guaranteed an interview.</a:t>
            </a:r>
            <a:endParaRPr lang="en-US" dirty="0"/>
          </a:p>
        </p:txBody>
      </p:sp>
    </p:spTree>
    <p:extLst>
      <p:ext uri="{BB962C8B-B14F-4D97-AF65-F5344CB8AC3E}">
        <p14:creationId xmlns:p14="http://schemas.microsoft.com/office/powerpoint/2010/main" val="489502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buFont typeface="Arial" pitchFamily="34" charset="0"/>
              <a:buChar char="•"/>
              <a:defRPr sz="1600"/>
            </a:pPr>
            <a:r>
              <a:rPr lang="en-US" dirty="0" smtClean="0"/>
              <a:t>To date 64 VR consumers have been hired by Ruiz since November 2015.</a:t>
            </a:r>
          </a:p>
          <a:p>
            <a:pPr>
              <a:buFont typeface="Arial" pitchFamily="34" charset="0"/>
              <a:buChar char="•"/>
              <a:defRPr sz="1600"/>
            </a:pPr>
            <a:r>
              <a:rPr lang="en-US" dirty="0" smtClean="0"/>
              <a:t>Not only are VR consumers getting jobs, but they are being promoted.</a:t>
            </a:r>
          </a:p>
          <a:p>
            <a:pPr>
              <a:buFont typeface="Arial" pitchFamily="34" charset="0"/>
              <a:buChar char="•"/>
              <a:defRPr sz="1600"/>
            </a:pPr>
            <a:r>
              <a:rPr lang="en-US" dirty="0" smtClean="0"/>
              <a:t>For example, Freddie Evans has been promoted to operations supervisor where he supervises 266 employees.</a:t>
            </a:r>
          </a:p>
          <a:p>
            <a:pPr>
              <a:buFont typeface="Arial" pitchFamily="34" charset="0"/>
              <a:buChar char="•"/>
              <a:defRPr sz="1600"/>
            </a:pPr>
            <a:r>
              <a:rPr lang="en-US" dirty="0" smtClean="0"/>
              <a:t>You can also see</a:t>
            </a:r>
            <a:r>
              <a:rPr lang="en-US" baseline="0" dirty="0" smtClean="0"/>
              <a:t> these are decent wages starting at $13/hr and an average of $22/hr after promotion.</a:t>
            </a:r>
          </a:p>
          <a:p>
            <a:pPr>
              <a:buFont typeface="Arial" pitchFamily="34" charset="0"/>
              <a:buChar char="•"/>
              <a:defRPr sz="1600"/>
            </a:pPr>
            <a:r>
              <a:rPr lang="en-US" baseline="0" dirty="0" smtClean="0"/>
              <a:t>And in addition to Ruiz we are finding this training that was originally customized for Ruiz is also meeting the needs of other similar industry in the area; VR consumers are finding opportunities with other employers as a result of the training.</a:t>
            </a:r>
            <a:endParaRPr lang="en-US" dirty="0"/>
          </a:p>
        </p:txBody>
      </p:sp>
    </p:spTree>
    <p:extLst>
      <p:ext uri="{BB962C8B-B14F-4D97-AF65-F5344CB8AC3E}">
        <p14:creationId xmlns:p14="http://schemas.microsoft.com/office/powerpoint/2010/main" val="2254519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0318">
              <a:defRPr/>
            </a:pPr>
            <a:r>
              <a:rPr lang="en-US" baseline="0" dirty="0" smtClean="0"/>
              <a:t>Back Cover Slide – place your contact information here or the general 1-800 number (1-800-832-7526 )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a:t>
            </a:r>
            <a:r>
              <a:rPr lang="en-US" baseline="0" dirty="0" smtClean="0"/>
              <a:t> we are going to discuss how a system change led to a customized training initiative and provided opportunities for VR consumers.</a:t>
            </a:r>
            <a:endParaRPr lang="en-US" dirty="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We will discuss in detail how WIOA strengthened our alignment with partners and led to us becoming part of the sector strategies approach.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We will also talk about how being part of this new approach to workforce development led to a customized training initiative that has resulted in successful employment for VR consumers.</a:t>
            </a:r>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4</a:t>
            </a:fld>
            <a:endParaRPr lang="en-US"/>
          </a:p>
        </p:txBody>
      </p:sp>
    </p:spTree>
    <p:extLst>
      <p:ext uri="{BB962C8B-B14F-4D97-AF65-F5344CB8AC3E}">
        <p14:creationId xmlns:p14="http://schemas.microsoft.com/office/powerpoint/2010/main" val="310310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First,  let me provide you with a little background on how this change occurred.  As you all know the Workforce Innovation and Opportunity Act increases collaboration between workforce development partners to ensure partners provide coordinated and complementary services allowing job seekers to more easily acquire the skills, training and credentials needed to meet employer requirements.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This emphasize on collaboration allowed us to be part of the Sector Strategies approach which encourages partners to work more closely together to meet the needs of industry.</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As part of Sector Strategies, the state was divided into four regions with a VR representative on each team.  The goal of these teams was to identify growing industry in each region so that we could pull together resources from all partners in order to develop an expanded pipeline of talent to better meet employer’s needs.</a:t>
            </a:r>
          </a:p>
        </p:txBody>
      </p:sp>
      <p:sp>
        <p:nvSpPr>
          <p:cNvPr id="23556" name="Slide Number Placeholder 3"/>
          <p:cNvSpPr>
            <a:spLocks noGrp="1"/>
          </p:cNvSpPr>
          <p:nvPr>
            <p:ph type="sldNum" sz="quarter" idx="5"/>
          </p:nvPr>
        </p:nvSpPr>
        <p:spPr>
          <a:noFill/>
        </p:spPr>
        <p:txBody>
          <a:bodyPr/>
          <a:lstStyle/>
          <a:p>
            <a:fld id="{BF770569-AF19-4AA6-A890-326BA385074E}"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a diagram that explains how</a:t>
            </a:r>
            <a:r>
              <a:rPr lang="en-US" baseline="0" dirty="0" smtClean="0"/>
              <a:t> </a:t>
            </a:r>
            <a:r>
              <a:rPr lang="en-US" dirty="0" smtClean="0"/>
              <a:t>the Sector Strategies approach</a:t>
            </a:r>
            <a:r>
              <a:rPr lang="en-US" baseline="0" dirty="0" smtClean="0"/>
              <a:t> shifted our focus.  Sector strategies emphasizes expanding workforce partners to also include businesses.  </a:t>
            </a:r>
          </a:p>
          <a:p>
            <a:endParaRPr lang="en-US" baseline="0" dirty="0" smtClean="0"/>
          </a:p>
          <a:p>
            <a:r>
              <a:rPr lang="en-US" baseline="0" dirty="0" smtClean="0"/>
              <a:t>This means we now also see employers as partners who help us design our services to meet industry needs.  </a:t>
            </a:r>
          </a:p>
          <a:p>
            <a:endParaRPr lang="en-US" baseline="0" dirty="0" smtClean="0"/>
          </a:p>
          <a:p>
            <a:r>
              <a:rPr lang="en-US" baseline="0" dirty="0" smtClean="0"/>
              <a:t>While we will remain focused on providing quality individualized services to VR consumers, we have increased our efforts to collaborate with our workforce and business partners to  provide an expanded and steady talent pipeline to create industry-wide solutions.</a:t>
            </a:r>
            <a:endParaRPr lang="en-US" dirty="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6</a:t>
            </a:fld>
            <a:endParaRPr lang="en-US"/>
          </a:p>
        </p:txBody>
      </p:sp>
    </p:spTree>
    <p:extLst>
      <p:ext uri="{BB962C8B-B14F-4D97-AF65-F5344CB8AC3E}">
        <p14:creationId xmlns:p14="http://schemas.microsoft.com/office/powerpoint/2010/main" val="334791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By understanding that an employer’s time is valuable, a sector strategy approach was taken in making a change from holding job fairs to the use of talent fairs.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To better explain what we mean by talent fairs, I will share an example. In this particular example, we wanted to focus on one of the in-demand sectors in the Upstate region, which was Business Services.  With our Business Applications Plus training that prepares consumers for careers in customer service and office support, including Business Communications, we felt we could provide well-prepared candidates to increase the pipeline of talent for that industry.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So the Talent Fair focused on having employers attend from the Business Services Industry and having VR Consumers attend with Vocational Objectives and training that matched that industry.</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One business in attendance, BPO American (a local call center) was extremely impressed with several qualified candidates presented to them at the Fair.  In this streamlined, more focused approach, they were also able to share, in detail, their needs for additional individuals with customer service training/experience.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As a result we were able to develop a partnership that led to a customized training initiative.  </a:t>
            </a:r>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8</a:t>
            </a:fld>
            <a:endParaRPr lang="en-US"/>
          </a:p>
        </p:txBody>
      </p:sp>
    </p:spTree>
    <p:extLst>
      <p:ext uri="{BB962C8B-B14F-4D97-AF65-F5344CB8AC3E}">
        <p14:creationId xmlns:p14="http://schemas.microsoft.com/office/powerpoint/2010/main" val="1870334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discuss the customized training that resulted from the Talent Fair</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9</a:t>
            </a:fld>
            <a:endParaRPr lang="en-US"/>
          </a:p>
        </p:txBody>
      </p:sp>
    </p:spTree>
    <p:extLst>
      <p:ext uri="{BB962C8B-B14F-4D97-AF65-F5344CB8AC3E}">
        <p14:creationId xmlns:p14="http://schemas.microsoft.com/office/powerpoint/2010/main" val="690869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A mock mini call center was set-up in our Lyman Training Center that not only provides VR Consumers with helpful skills, but provides a pipeline of talent to BPO American and other companies in the area who are in need of Customer Service representatives.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Before they enter the call-center training, we determine the level of preparation that may be needed.  If an individual has very little prior customer service training or experience, we provide basic computer skills, soft-skills, and customer service training in-house through our Business Applications Plus program.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2427" marR="0" lvl="0" indent="-17242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200" b="0" i="0" u="none" strike="noStrike" kern="1200" cap="none" spc="0" normalizeH="0" baseline="0" noProof="0" dirty="0" smtClean="0">
                <a:ln>
                  <a:noFill/>
                </a:ln>
                <a:solidFill>
                  <a:srgbClr val="000000"/>
                </a:solidFill>
                <a:effectLst/>
                <a:uLnTx/>
                <a:uFillTx/>
                <a:latin typeface="Arial" charset="0"/>
                <a:ea typeface="+mn-ea"/>
                <a:cs typeface="+mn-cs"/>
              </a:rPr>
              <a:t>Some individuals with previous call center training or experience can enter directly into the hands-on call center portion of training.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36480F43-58B2-472B-BF15-3C9AE0DA596B}" type="slidenum">
              <a:rPr lang="en-US" smtClean="0"/>
              <a:pPr>
                <a:defRPr/>
              </a:pPr>
              <a:t>10</a:t>
            </a:fld>
            <a:endParaRPr lang="en-US"/>
          </a:p>
        </p:txBody>
      </p:sp>
    </p:spTree>
    <p:extLst>
      <p:ext uri="{BB962C8B-B14F-4D97-AF65-F5344CB8AC3E}">
        <p14:creationId xmlns:p14="http://schemas.microsoft.com/office/powerpoint/2010/main" val="3477864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Slide">
    <p:spTree>
      <p:nvGrpSpPr>
        <p:cNvPr id="1" name=""/>
        <p:cNvGrpSpPr/>
        <p:nvPr/>
      </p:nvGrpSpPr>
      <p:grpSpPr>
        <a:xfrm>
          <a:off x="0" y="0"/>
          <a:ext cx="0" cy="0"/>
          <a:chOff x="0" y="0"/>
          <a:chExt cx="0" cy="0"/>
        </a:xfrm>
      </p:grpSpPr>
      <p:pic>
        <p:nvPicPr>
          <p:cNvPr id="9" name="Picture 8" descr="Z:\Public-Info\SCVRD\ADMINISTRATION\0412 - Public Information\Branding\Presentations\Files\cover.png"/>
          <p:cNvPicPr>
            <a:picLocks noChangeAspect="1" noChangeArrowheads="1"/>
          </p:cNvPicPr>
          <p:nvPr userDrawn="1"/>
        </p:nvPicPr>
        <p:blipFill>
          <a:blip r:embed="rId2" cstate="print"/>
          <a:srcRect/>
          <a:stretch>
            <a:fillRect/>
          </a:stretch>
        </p:blipFill>
        <p:spPr bwMode="auto">
          <a:xfrm>
            <a:off x="-64079" y="-457200"/>
            <a:ext cx="9272158" cy="7315200"/>
          </a:xfrm>
          <a:prstGeom prst="rect">
            <a:avLst/>
          </a:prstGeom>
          <a:noFill/>
        </p:spPr>
      </p:pic>
      <p:sp>
        <p:nvSpPr>
          <p:cNvPr id="10" name="TextBox 9"/>
          <p:cNvSpPr txBox="1"/>
          <p:nvPr userDrawn="1"/>
        </p:nvSpPr>
        <p:spPr>
          <a:xfrm>
            <a:off x="1828800" y="6229290"/>
            <a:ext cx="1380506" cy="400110"/>
          </a:xfrm>
          <a:prstGeom prst="rect">
            <a:avLst/>
          </a:prstGeom>
          <a:noFill/>
        </p:spPr>
        <p:txBody>
          <a:bodyPr wrap="none" rtlCol="0">
            <a:spAutoFit/>
          </a:bodyPr>
          <a:lstStyle/>
          <a:p>
            <a:r>
              <a:rPr lang="en-US" sz="2000" dirty="0" smtClean="0">
                <a:solidFill>
                  <a:srgbClr val="F5C400"/>
                </a:solidFill>
              </a:rPr>
              <a:t>scvrd.net</a:t>
            </a:r>
            <a:endParaRPr lang="en-US" sz="2000" dirty="0">
              <a:solidFill>
                <a:srgbClr val="F5C400"/>
              </a:solidFill>
            </a:endParaRPr>
          </a:p>
        </p:txBody>
      </p:sp>
    </p:spTree>
  </p:cSld>
  <p:clrMapOvr>
    <a:masterClrMapping/>
  </p:clrMapOvr>
  <p:transition spd="med">
    <p:fade/>
  </p:transition>
  <p:timing>
    <p:tnLst>
      <p:par>
        <p:cTn id="1" dur="indefinite" restart="never" nodeType="tmRoot"/>
      </p:par>
    </p:tnLst>
  </p:timing>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Front Cover Slide">
    <p:bg>
      <p:bgPr>
        <a:solidFill>
          <a:srgbClr val="FFFFFF">
            <a:alpha val="0"/>
          </a:srgbClr>
        </a:solidFill>
        <a:effectLst/>
      </p:bgPr>
    </p:bg>
    <p:spTree>
      <p:nvGrpSpPr>
        <p:cNvPr id="1" name=""/>
        <p:cNvGrpSpPr/>
        <p:nvPr/>
      </p:nvGrpSpPr>
      <p:grpSpPr>
        <a:xfrm>
          <a:off x="0" y="0"/>
          <a:ext cx="0" cy="0"/>
          <a:chOff x="0" y="0"/>
          <a:chExt cx="0" cy="0"/>
        </a:xfrm>
      </p:grpSpPr>
      <p:pic>
        <p:nvPicPr>
          <p:cNvPr id="15" name="Z:\Public-Info\SCVRD\ADMINISTRATION\0412 - Public Information\Branding\Presentations\Files\cover.png" descr="Z:\Public-Info\SCVRD\ADMINISTRATION\0412 - Public Information\Branding\Presentations\Files\cover.png"/>
          <p:cNvPicPr>
            <a:picLocks noChangeAspect="1"/>
          </p:cNvPicPr>
          <p:nvPr/>
        </p:nvPicPr>
        <p:blipFill>
          <a:blip r:embed="rId2" cstate="print">
            <a:extLst/>
          </a:blip>
          <a:stretch>
            <a:fillRect/>
          </a:stretch>
        </p:blipFill>
        <p:spPr>
          <a:xfrm>
            <a:off x="-64079" y="-457200"/>
            <a:ext cx="9272159" cy="7315200"/>
          </a:xfrm>
          <a:prstGeom prst="rect">
            <a:avLst/>
          </a:prstGeom>
          <a:ln w="12700">
            <a:miter lim="400000"/>
          </a:ln>
        </p:spPr>
      </p:pic>
      <p:sp>
        <p:nvSpPr>
          <p:cNvPr id="16" name="scvrd.net"/>
          <p:cNvSpPr txBox="1"/>
          <p:nvPr/>
        </p:nvSpPr>
        <p:spPr>
          <a:xfrm>
            <a:off x="1828800" y="6229289"/>
            <a:ext cx="1290299" cy="396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000" b="0">
                <a:solidFill>
                  <a:srgbClr val="F5C400"/>
                </a:solidFill>
                <a:latin typeface="Verdana"/>
                <a:ea typeface="Verdana"/>
                <a:cs typeface="Verdana"/>
                <a:sym typeface="Verdana"/>
              </a:defRPr>
            </a:lvl1pPr>
          </a:lstStyle>
          <a:p>
            <a:r>
              <a:t>scvrd.net</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480278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 name="Body Level One…"/>
          <p:cNvSpPr txBox="1">
            <a:spLocks noGrp="1"/>
          </p:cNvSpPr>
          <p:nvPr>
            <p:ph type="body" sz="quarter" idx="1"/>
          </p:nvPr>
        </p:nvSpPr>
        <p:spPr>
          <a:xfrm>
            <a:off x="1447800" y="4876800"/>
            <a:ext cx="6248400" cy="533400"/>
          </a:xfrm>
          <a:prstGeom prst="rect">
            <a:avLst/>
          </a:prstGeom>
        </p:spPr>
        <p:txBody>
          <a:bodyPr anchor="t"/>
          <a:lstStyle>
            <a:lvl1pPr marL="342900" indent="-342900" algn="ctr">
              <a:spcBef>
                <a:spcPts val="500"/>
              </a:spcBef>
              <a:defRPr sz="2400">
                <a:solidFill>
                  <a:srgbClr val="000000"/>
                </a:solidFill>
                <a:latin typeface="Franklin Gothic Book"/>
                <a:ea typeface="Franklin Gothic Book"/>
                <a:cs typeface="Franklin Gothic Book"/>
                <a:sym typeface="Franklin Gothic Book"/>
              </a:defRPr>
            </a:lvl1pPr>
            <a:lvl2pPr marL="702127" indent="-244927" algn="ctr">
              <a:spcBef>
                <a:spcPts val="500"/>
              </a:spcBef>
              <a:buSzPct val="100000"/>
              <a:buChar char="•"/>
              <a:defRPr sz="2400">
                <a:solidFill>
                  <a:srgbClr val="000000"/>
                </a:solidFill>
                <a:latin typeface="Franklin Gothic Book"/>
                <a:ea typeface="Franklin Gothic Book"/>
                <a:cs typeface="Franklin Gothic Book"/>
                <a:sym typeface="Franklin Gothic Book"/>
              </a:defRPr>
            </a:lvl2pPr>
            <a:lvl3pPr marL="1143000" indent="-228600" algn="ctr">
              <a:spcBef>
                <a:spcPts val="500"/>
              </a:spcBef>
              <a:buSzPct val="100000"/>
              <a:buChar char="•"/>
              <a:defRPr sz="2400">
                <a:solidFill>
                  <a:srgbClr val="000000"/>
                </a:solidFill>
                <a:latin typeface="Franklin Gothic Book"/>
                <a:ea typeface="Franklin Gothic Book"/>
                <a:cs typeface="Franklin Gothic Book"/>
                <a:sym typeface="Franklin Gothic Book"/>
              </a:defRPr>
            </a:lvl3pPr>
            <a:lvl4pPr marL="1645920" indent="-274319" algn="ctr">
              <a:spcBef>
                <a:spcPts val="500"/>
              </a:spcBef>
              <a:buSzPct val="100000"/>
              <a:buChar char="•"/>
              <a:defRPr sz="2400">
                <a:solidFill>
                  <a:srgbClr val="000000"/>
                </a:solidFill>
                <a:latin typeface="Franklin Gothic Book"/>
                <a:ea typeface="Franklin Gothic Book"/>
                <a:cs typeface="Franklin Gothic Book"/>
                <a:sym typeface="Franklin Gothic Book"/>
              </a:defRPr>
            </a:lvl4pPr>
            <a:lvl5pPr marL="2171700" indent="-342900" algn="ctr">
              <a:spcBef>
                <a:spcPts val="500"/>
              </a:spcBef>
              <a:buSzPct val="85000"/>
              <a:buChar char="•"/>
              <a:defRPr sz="2400">
                <a:solidFill>
                  <a:srgbClr val="000000"/>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25" name="Rectangle"/>
          <p:cNvSpPr>
            <a:spLocks noGrp="1"/>
          </p:cNvSpPr>
          <p:nvPr>
            <p:ph type="body" sz="quarter" idx="13"/>
          </p:nvPr>
        </p:nvSpPr>
        <p:spPr>
          <a:xfrm>
            <a:off x="1447800" y="3276600"/>
            <a:ext cx="6248400" cy="533400"/>
          </a:xfrm>
          <a:prstGeom prst="rect">
            <a:avLst/>
          </a:prstGeom>
        </p:spPr>
        <p:txBody>
          <a:bodyPr anchor="t"/>
          <a:lstStyle/>
          <a:p>
            <a:pPr marL="332613" indent="-332613" defTabSz="886968">
              <a:spcBef>
                <a:spcPts val="600"/>
              </a:spcBef>
              <a:buClr>
                <a:schemeClr val="accent2"/>
              </a:buClr>
              <a:buSzPct val="100000"/>
              <a:buFont typeface="Arial"/>
              <a:buChar char="•"/>
              <a:defRPr sz="3104">
                <a:solidFill>
                  <a:srgbClr val="55565A"/>
                </a:solidFill>
                <a:latin typeface="Franklin Gothic Medium"/>
                <a:ea typeface="Franklin Gothic Medium"/>
                <a:cs typeface="Franklin Gothic Medium"/>
                <a:sym typeface="Franklin Gothic Medium"/>
              </a:defRPr>
            </a:pPr>
            <a:endParaRPr/>
          </a:p>
        </p:txBody>
      </p:sp>
      <p:sp>
        <p:nvSpPr>
          <p:cNvPr id="26" name="Title Text"/>
          <p:cNvSpPr txBox="1">
            <a:spLocks noGrp="1"/>
          </p:cNvSpPr>
          <p:nvPr>
            <p:ph type="title"/>
          </p:nvPr>
        </p:nvSpPr>
        <p:spPr>
          <a:xfrm>
            <a:off x="490540" y="2430959"/>
            <a:ext cx="8162926" cy="769443"/>
          </a:xfrm>
          <a:prstGeom prst="rect">
            <a:avLst/>
          </a:prstGeom>
        </p:spPr>
        <p:txBody>
          <a:bodyPr anchor="b"/>
          <a:lstStyle>
            <a:lvl1pPr algn="ctr">
              <a:defRPr sz="4400">
                <a:solidFill>
                  <a:schemeClr val="accent1"/>
                </a:solidFill>
              </a:defRPr>
            </a:lvl1pPr>
          </a:lstStyle>
          <a:p>
            <a:r>
              <a:t>Title Text</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221300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4" name="Title Text"/>
          <p:cNvSpPr txBox="1">
            <a:spLocks noGrp="1"/>
          </p:cNvSpPr>
          <p:nvPr>
            <p:ph type="title"/>
          </p:nvPr>
        </p:nvSpPr>
        <p:spPr>
          <a:prstGeom prst="rect">
            <a:avLst/>
          </a:prstGeom>
        </p:spPr>
        <p:txBody>
          <a:bodyPr/>
          <a:lstStyle/>
          <a:p>
            <a:r>
              <a:t>Title Text</a:t>
            </a:r>
          </a:p>
        </p:txBody>
      </p:sp>
      <p:sp>
        <p:nvSpPr>
          <p:cNvPr id="35"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54608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ntent Layout 1">
    <p:bg>
      <p:bgPr>
        <a:solidFill>
          <a:srgbClr val="FFFFFF">
            <a:alpha val="0"/>
          </a:srgbClr>
        </a:solidFill>
        <a:effectLst/>
      </p:bgPr>
    </p:bg>
    <p:spTree>
      <p:nvGrpSpPr>
        <p:cNvPr id="1" name=""/>
        <p:cNvGrpSpPr/>
        <p:nvPr/>
      </p:nvGrpSpPr>
      <p:grpSpPr>
        <a:xfrm>
          <a:off x="0" y="0"/>
          <a:ext cx="0" cy="0"/>
          <a:chOff x="0" y="0"/>
          <a:chExt cx="0" cy="0"/>
        </a:xfrm>
      </p:grpSpPr>
      <p:sp>
        <p:nvSpPr>
          <p:cNvPr id="43" name="Rectangle"/>
          <p:cNvSpPr/>
          <p:nvPr/>
        </p:nvSpPr>
        <p:spPr>
          <a:xfrm>
            <a:off x="-304800" y="76200"/>
            <a:ext cx="6019800" cy="7010400"/>
          </a:xfrm>
          <a:prstGeom prst="rect">
            <a:avLst/>
          </a:prstGeom>
          <a:solidFill>
            <a:srgbClr val="ECF7E0">
              <a:alpha val="50000"/>
            </a:srgbClr>
          </a:solidFill>
          <a:ln w="12700">
            <a:miter lim="400000"/>
          </a:ln>
        </p:spPr>
        <p:txBody>
          <a:bodyPr lIns="45718" tIns="45718" rIns="45718" bIns="45718"/>
          <a:lstStyle/>
          <a:p>
            <a:pPr>
              <a:defRPr b="0">
                <a:solidFill>
                  <a:srgbClr val="55565A"/>
                </a:solidFill>
                <a:latin typeface="Verdana"/>
                <a:ea typeface="Verdana"/>
                <a:cs typeface="Verdana"/>
                <a:sym typeface="Verdana"/>
              </a:defRPr>
            </a:pPr>
            <a:endParaRPr/>
          </a:p>
        </p:txBody>
      </p:sp>
      <p:sp>
        <p:nvSpPr>
          <p:cNvPr id="44" name="Rectangle"/>
          <p:cNvSpPr/>
          <p:nvPr/>
        </p:nvSpPr>
        <p:spPr>
          <a:xfrm>
            <a:off x="5715000" y="-76200"/>
            <a:ext cx="3581400" cy="7010400"/>
          </a:xfrm>
          <a:prstGeom prst="rect">
            <a:avLst/>
          </a:prstGeom>
          <a:solidFill>
            <a:schemeClr val="accent1">
              <a:alpha val="50000"/>
            </a:schemeClr>
          </a:solidFill>
          <a:ln w="12700">
            <a:miter lim="400000"/>
          </a:ln>
        </p:spPr>
        <p:txBody>
          <a:bodyPr lIns="45718" tIns="45718" rIns="45718" bIns="45718"/>
          <a:lstStyle/>
          <a:p>
            <a:pPr>
              <a:defRPr b="0">
                <a:solidFill>
                  <a:srgbClr val="55565A"/>
                </a:solidFill>
                <a:latin typeface="Verdana"/>
                <a:ea typeface="Verdana"/>
                <a:cs typeface="Verdana"/>
                <a:sym typeface="Verdana"/>
              </a:defRPr>
            </a:pPr>
            <a:endParaRPr/>
          </a:p>
        </p:txBody>
      </p:sp>
      <p:sp>
        <p:nvSpPr>
          <p:cNvPr id="45" name="Shape"/>
          <p:cNvSpPr/>
          <p:nvPr/>
        </p:nvSpPr>
        <p:spPr>
          <a:xfrm>
            <a:off x="-304800" y="-2514601"/>
            <a:ext cx="9906001" cy="3385271"/>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783E"/>
          </a:solidFill>
          <a:ln>
            <a:solidFill>
              <a:srgbClr val="55565A"/>
            </a:solidFill>
            <a:miter/>
          </a:ln>
          <a:effectLst>
            <a:outerShdw blurRad="50800" dist="38100" dir="2700000" rotWithShape="0">
              <a:srgbClr val="000000">
                <a:alpha val="40000"/>
              </a:srgbClr>
            </a:outerShdw>
          </a:effectLst>
        </p:spPr>
        <p:txBody>
          <a:bodyPr lIns="45718" tIns="45718" rIns="45718" bIns="45718"/>
          <a:lstStyle/>
          <a:p>
            <a:pPr>
              <a:defRPr b="0">
                <a:solidFill>
                  <a:srgbClr val="55565A"/>
                </a:solidFill>
                <a:latin typeface="Verdana"/>
                <a:ea typeface="Verdana"/>
                <a:cs typeface="Verdana"/>
                <a:sym typeface="Verdana"/>
              </a:defRPr>
            </a:pPr>
            <a:endParaRPr/>
          </a:p>
        </p:txBody>
      </p:sp>
      <p:pic>
        <p:nvPicPr>
          <p:cNvPr id="46" name="Z:\Public-Info\SCVRD\ADMINISTRATION\0412 - Public Information\Branding\Presentations\Files\VR Logo with letters and tagline_white letters.png" descr="Z:\Public-Info\SCVRD\ADMINISTRATION\0412 - Public Information\Branding\Presentations\Files\VR Logo with letters and tagline_white letters.png"/>
          <p:cNvPicPr>
            <a:picLocks noChangeAspect="1"/>
          </p:cNvPicPr>
          <p:nvPr/>
        </p:nvPicPr>
        <p:blipFill>
          <a:blip r:embed="rId2" cstate="print">
            <a:extLst/>
          </a:blip>
          <a:stretch>
            <a:fillRect/>
          </a:stretch>
        </p:blipFill>
        <p:spPr>
          <a:xfrm>
            <a:off x="1473886" y="76200"/>
            <a:ext cx="2031314" cy="640081"/>
          </a:xfrm>
          <a:prstGeom prst="rect">
            <a:avLst/>
          </a:prstGeom>
          <a:ln w="12700">
            <a:miter lim="400000"/>
          </a:ln>
        </p:spPr>
      </p:pic>
      <p:sp>
        <p:nvSpPr>
          <p:cNvPr id="47" name="Shape"/>
          <p:cNvSpPr/>
          <p:nvPr/>
        </p:nvSpPr>
        <p:spPr>
          <a:xfrm rot="10800000">
            <a:off x="-304801" y="6419264"/>
            <a:ext cx="9906001" cy="1429337"/>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2060"/>
          </a:solidFill>
          <a:ln w="12700">
            <a:miter lim="400000"/>
          </a:ln>
          <a:effectLst>
            <a:outerShdw blurRad="50800" dist="38100" dir="13500000" rotWithShape="0">
              <a:srgbClr val="000000">
                <a:alpha val="40000"/>
              </a:srgbClr>
            </a:outerShdw>
          </a:effectLst>
        </p:spPr>
        <p:txBody>
          <a:bodyPr lIns="45718" tIns="45718" rIns="45718" bIns="45718"/>
          <a:lstStyle/>
          <a:p>
            <a:pPr>
              <a:defRPr b="0">
                <a:solidFill>
                  <a:srgbClr val="55565A"/>
                </a:solidFill>
                <a:latin typeface="Verdana"/>
                <a:ea typeface="Verdana"/>
                <a:cs typeface="Verdana"/>
                <a:sym typeface="Verdana"/>
              </a:defRPr>
            </a:pPr>
            <a:endParaRPr/>
          </a:p>
        </p:txBody>
      </p:sp>
      <p:sp>
        <p:nvSpPr>
          <p:cNvPr id="48" name="Body Level One…"/>
          <p:cNvSpPr txBox="1">
            <a:spLocks noGrp="1"/>
          </p:cNvSpPr>
          <p:nvPr>
            <p:ph type="body" sz="half" idx="1"/>
          </p:nvPr>
        </p:nvSpPr>
        <p:spPr>
          <a:xfrm>
            <a:off x="5943600" y="685800"/>
            <a:ext cx="2895600" cy="5486400"/>
          </a:xfrm>
          <a:prstGeom prst="rect">
            <a:avLst/>
          </a:prstGeom>
        </p:spPr>
        <p:txBody>
          <a:bodyPr lIns="0" tIns="0" rIns="0" bIns="0" anchor="t"/>
          <a:lstStyle>
            <a:lvl1pPr marL="342900" indent="-342900">
              <a:defRPr>
                <a:solidFill>
                  <a:srgbClr val="FFFFFF"/>
                </a:solidFill>
                <a:latin typeface="Franklin Gothic Medium"/>
                <a:ea typeface="Franklin Gothic Medium"/>
                <a:cs typeface="Franklin Gothic Medium"/>
                <a:sym typeface="Franklin Gothic Medium"/>
              </a:defRPr>
            </a:lvl1pPr>
            <a:lvl2pPr marL="661307" indent="-204107">
              <a:buSzPct val="100000"/>
              <a:buChar char="•"/>
              <a:defRPr>
                <a:solidFill>
                  <a:srgbClr val="FFFFFF"/>
                </a:solidFill>
                <a:latin typeface="Franklin Gothic Medium"/>
                <a:ea typeface="Franklin Gothic Medium"/>
                <a:cs typeface="Franklin Gothic Medium"/>
                <a:sym typeface="Franklin Gothic Medium"/>
              </a:defRPr>
            </a:lvl2pPr>
            <a:lvl3pPr marL="1104900" indent="-190500">
              <a:buSzPct val="100000"/>
              <a:buChar char="•"/>
              <a:defRPr>
                <a:solidFill>
                  <a:srgbClr val="FFFFFF"/>
                </a:solidFill>
                <a:latin typeface="Franklin Gothic Medium"/>
                <a:ea typeface="Franklin Gothic Medium"/>
                <a:cs typeface="Franklin Gothic Medium"/>
                <a:sym typeface="Franklin Gothic Medium"/>
              </a:defRPr>
            </a:lvl3pPr>
            <a:lvl4pPr marL="1600200" indent="-228600">
              <a:buSzPct val="100000"/>
              <a:buChar char="•"/>
              <a:defRPr>
                <a:solidFill>
                  <a:srgbClr val="FFFFFF"/>
                </a:solidFill>
                <a:latin typeface="Franklin Gothic Medium"/>
                <a:ea typeface="Franklin Gothic Medium"/>
                <a:cs typeface="Franklin Gothic Medium"/>
                <a:sym typeface="Franklin Gothic Medium"/>
              </a:defRPr>
            </a:lvl4pPr>
            <a:lvl5pPr marL="2114550" indent="-285750">
              <a:buSzPct val="85000"/>
              <a:buChar char="•"/>
              <a:defRPr>
                <a:solidFill>
                  <a:srgbClr val="FFFFFF"/>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49" name="scvrd.net"/>
          <p:cNvSpPr txBox="1"/>
          <p:nvPr/>
        </p:nvSpPr>
        <p:spPr>
          <a:xfrm>
            <a:off x="6292165" y="6477001"/>
            <a:ext cx="934451" cy="3073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400" b="0">
                <a:solidFill>
                  <a:srgbClr val="F5C400"/>
                </a:solidFill>
                <a:latin typeface="Verdana"/>
                <a:ea typeface="Verdana"/>
                <a:cs typeface="Verdana"/>
                <a:sym typeface="Verdana"/>
              </a:defRPr>
            </a:lvl1pPr>
          </a:lstStyle>
          <a:p>
            <a:r>
              <a:t>scvrd.net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627228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Layout 2">
    <p:spTree>
      <p:nvGrpSpPr>
        <p:cNvPr id="1" name=""/>
        <p:cNvGrpSpPr/>
        <p:nvPr/>
      </p:nvGrpSpPr>
      <p:grpSpPr>
        <a:xfrm>
          <a:off x="0" y="0"/>
          <a:ext cx="0" cy="0"/>
          <a:chOff x="0" y="0"/>
          <a:chExt cx="0" cy="0"/>
        </a:xfrm>
      </p:grpSpPr>
      <p:sp>
        <p:nvSpPr>
          <p:cNvPr id="57" name="Rectangle"/>
          <p:cNvSpPr/>
          <p:nvPr/>
        </p:nvSpPr>
        <p:spPr>
          <a:xfrm>
            <a:off x="5715000" y="-76200"/>
            <a:ext cx="3581400" cy="7010400"/>
          </a:xfrm>
          <a:prstGeom prst="rect">
            <a:avLst/>
          </a:prstGeom>
          <a:solidFill>
            <a:schemeClr val="accent1">
              <a:alpha val="50000"/>
            </a:schemeClr>
          </a:solidFill>
          <a:ln w="12700">
            <a:miter lim="400000"/>
          </a:ln>
        </p:spPr>
        <p:txBody>
          <a:bodyPr lIns="45718" tIns="45718" rIns="45718" bIns="45718"/>
          <a:lstStyle/>
          <a:p>
            <a:pPr>
              <a:defRPr b="0">
                <a:solidFill>
                  <a:srgbClr val="55565A"/>
                </a:solidFill>
                <a:latin typeface="Verdana"/>
                <a:ea typeface="Verdana"/>
                <a:cs typeface="Verdana"/>
                <a:sym typeface="Verdana"/>
              </a:defRPr>
            </a:pPr>
            <a:endParaRPr/>
          </a:p>
        </p:txBody>
      </p:sp>
      <p:sp>
        <p:nvSpPr>
          <p:cNvPr id="58" name="Shape"/>
          <p:cNvSpPr/>
          <p:nvPr/>
        </p:nvSpPr>
        <p:spPr>
          <a:xfrm>
            <a:off x="-304800" y="-2514601"/>
            <a:ext cx="9906001" cy="3385271"/>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783E"/>
          </a:solidFill>
          <a:ln>
            <a:solidFill>
              <a:srgbClr val="55565A"/>
            </a:solidFill>
            <a:miter/>
          </a:ln>
          <a:effectLst>
            <a:outerShdw blurRad="50800" dist="38100" dir="2700000" rotWithShape="0">
              <a:srgbClr val="000000">
                <a:alpha val="40000"/>
              </a:srgbClr>
            </a:outerShdw>
          </a:effectLst>
        </p:spPr>
        <p:txBody>
          <a:bodyPr lIns="45718" tIns="45718" rIns="45718" bIns="45718"/>
          <a:lstStyle/>
          <a:p>
            <a:pPr>
              <a:defRPr b="0">
                <a:solidFill>
                  <a:srgbClr val="55565A"/>
                </a:solidFill>
                <a:latin typeface="Verdana"/>
                <a:ea typeface="Verdana"/>
                <a:cs typeface="Verdana"/>
                <a:sym typeface="Verdana"/>
              </a:defRPr>
            </a:pPr>
            <a:endParaRPr/>
          </a:p>
        </p:txBody>
      </p:sp>
      <p:pic>
        <p:nvPicPr>
          <p:cNvPr id="59" name="Z:\Public-Info\SCVRD\ADMINISTRATION\0412 - Public Information\Branding\Presentations\Files\VR Logo with letters and tagline_white letters.png" descr="Z:\Public-Info\SCVRD\ADMINISTRATION\0412 - Public Information\Branding\Presentations\Files\VR Logo with letters and tagline_white letters.png"/>
          <p:cNvPicPr>
            <a:picLocks noChangeAspect="1"/>
          </p:cNvPicPr>
          <p:nvPr/>
        </p:nvPicPr>
        <p:blipFill>
          <a:blip r:embed="rId2" cstate="print">
            <a:extLst/>
          </a:blip>
          <a:stretch>
            <a:fillRect/>
          </a:stretch>
        </p:blipFill>
        <p:spPr>
          <a:xfrm>
            <a:off x="1473886" y="76200"/>
            <a:ext cx="2031314" cy="640081"/>
          </a:xfrm>
          <a:prstGeom prst="rect">
            <a:avLst/>
          </a:prstGeom>
          <a:ln w="12700">
            <a:miter lim="400000"/>
          </a:ln>
        </p:spPr>
      </p:pic>
      <p:sp>
        <p:nvSpPr>
          <p:cNvPr id="60" name="Shape"/>
          <p:cNvSpPr/>
          <p:nvPr/>
        </p:nvSpPr>
        <p:spPr>
          <a:xfrm rot="10800000">
            <a:off x="-304801" y="6419264"/>
            <a:ext cx="9906001" cy="1429337"/>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2060"/>
          </a:solidFill>
          <a:ln w="12700">
            <a:miter lim="400000"/>
          </a:ln>
          <a:effectLst>
            <a:outerShdw blurRad="50800" dist="38100" dir="13500000" rotWithShape="0">
              <a:srgbClr val="000000">
                <a:alpha val="40000"/>
              </a:srgbClr>
            </a:outerShdw>
          </a:effectLst>
        </p:spPr>
        <p:txBody>
          <a:bodyPr lIns="45718" tIns="45718" rIns="45718" bIns="45718"/>
          <a:lstStyle/>
          <a:p>
            <a:pPr>
              <a:defRPr b="0">
                <a:solidFill>
                  <a:srgbClr val="55565A"/>
                </a:solidFill>
                <a:latin typeface="Verdana"/>
                <a:ea typeface="Verdana"/>
                <a:cs typeface="Verdana"/>
                <a:sym typeface="Verdana"/>
              </a:defRPr>
            </a:pPr>
            <a:endParaRPr/>
          </a:p>
        </p:txBody>
      </p:sp>
      <p:sp>
        <p:nvSpPr>
          <p:cNvPr id="61" name="Body Level One…"/>
          <p:cNvSpPr txBox="1">
            <a:spLocks noGrp="1"/>
          </p:cNvSpPr>
          <p:nvPr>
            <p:ph type="body" sz="half" idx="1"/>
          </p:nvPr>
        </p:nvSpPr>
        <p:spPr>
          <a:xfrm>
            <a:off x="5943600" y="685800"/>
            <a:ext cx="2895600" cy="5486400"/>
          </a:xfrm>
          <a:prstGeom prst="rect">
            <a:avLst/>
          </a:prstGeom>
        </p:spPr>
        <p:txBody>
          <a:bodyPr lIns="0" tIns="0" rIns="0" bIns="0" anchor="t"/>
          <a:lstStyle>
            <a:lvl1pPr marL="342900" indent="-342900">
              <a:defRPr>
                <a:solidFill>
                  <a:srgbClr val="FFFFFF"/>
                </a:solidFill>
                <a:latin typeface="Franklin Gothic Medium"/>
                <a:ea typeface="Franklin Gothic Medium"/>
                <a:cs typeface="Franklin Gothic Medium"/>
                <a:sym typeface="Franklin Gothic Medium"/>
              </a:defRPr>
            </a:lvl1pPr>
            <a:lvl2pPr marL="661307" indent="-204107">
              <a:buSzPct val="100000"/>
              <a:buChar char="•"/>
              <a:defRPr>
                <a:solidFill>
                  <a:srgbClr val="FFFFFF"/>
                </a:solidFill>
                <a:latin typeface="Franklin Gothic Medium"/>
                <a:ea typeface="Franklin Gothic Medium"/>
                <a:cs typeface="Franklin Gothic Medium"/>
                <a:sym typeface="Franklin Gothic Medium"/>
              </a:defRPr>
            </a:lvl2pPr>
            <a:lvl3pPr marL="1104900" indent="-190500">
              <a:buSzPct val="100000"/>
              <a:buChar char="•"/>
              <a:defRPr>
                <a:solidFill>
                  <a:srgbClr val="FFFFFF"/>
                </a:solidFill>
                <a:latin typeface="Franklin Gothic Medium"/>
                <a:ea typeface="Franklin Gothic Medium"/>
                <a:cs typeface="Franklin Gothic Medium"/>
                <a:sym typeface="Franklin Gothic Medium"/>
              </a:defRPr>
            </a:lvl3pPr>
            <a:lvl4pPr marL="1600200" indent="-228600">
              <a:buSzPct val="100000"/>
              <a:buChar char="•"/>
              <a:defRPr>
                <a:solidFill>
                  <a:srgbClr val="FFFFFF"/>
                </a:solidFill>
                <a:latin typeface="Franklin Gothic Medium"/>
                <a:ea typeface="Franklin Gothic Medium"/>
                <a:cs typeface="Franklin Gothic Medium"/>
                <a:sym typeface="Franklin Gothic Medium"/>
              </a:defRPr>
            </a:lvl4pPr>
            <a:lvl5pPr marL="2114550" indent="-285750">
              <a:buSzPct val="85000"/>
              <a:buChar char="•"/>
              <a:defRPr>
                <a:solidFill>
                  <a:srgbClr val="FFFFFF"/>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62" name="scvrd.net"/>
          <p:cNvSpPr txBox="1"/>
          <p:nvPr/>
        </p:nvSpPr>
        <p:spPr>
          <a:xfrm>
            <a:off x="6292165" y="6477001"/>
            <a:ext cx="934451" cy="3073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400" b="0">
                <a:solidFill>
                  <a:srgbClr val="F5C400"/>
                </a:solidFill>
                <a:latin typeface="Verdana"/>
                <a:ea typeface="Verdana"/>
                <a:cs typeface="Verdana"/>
                <a:sym typeface="Verdana"/>
              </a:defRPr>
            </a:lvl1pPr>
          </a:lstStyle>
          <a:p>
            <a:r>
              <a:t>scvrd.net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786914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938237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losing Slide">
    <p:bg>
      <p:bgPr>
        <a:solidFill>
          <a:srgbClr val="FFFFFF">
            <a:alpha val="0"/>
          </a:srgbClr>
        </a:solidFill>
        <a:effectLst/>
      </p:bgPr>
    </p:bg>
    <p:spTree>
      <p:nvGrpSpPr>
        <p:cNvPr id="1" name=""/>
        <p:cNvGrpSpPr/>
        <p:nvPr/>
      </p:nvGrpSpPr>
      <p:grpSpPr>
        <a:xfrm>
          <a:off x="0" y="0"/>
          <a:ext cx="0" cy="0"/>
          <a:chOff x="0" y="0"/>
          <a:chExt cx="0" cy="0"/>
        </a:xfrm>
      </p:grpSpPr>
      <p:pic>
        <p:nvPicPr>
          <p:cNvPr id="77" name="Z:\Public-Info\SCVRD\ADMINISTRATION\0412 - Public Information\Branding\Presentations\Files\Back Cover.png" descr="Z:\Public-Info\SCVRD\ADMINISTRATION\0412 - Public Information\Branding\Presentations\Files\Back Cover.png"/>
          <p:cNvPicPr>
            <a:picLocks noChangeAspect="1"/>
          </p:cNvPicPr>
          <p:nvPr/>
        </p:nvPicPr>
        <p:blipFill>
          <a:blip r:embed="rId2" cstate="print">
            <a:extLst/>
          </a:blip>
          <a:stretch>
            <a:fillRect/>
          </a:stretch>
        </p:blipFill>
        <p:spPr>
          <a:xfrm>
            <a:off x="-2013231" y="-1143000"/>
            <a:ext cx="13170461" cy="9144000"/>
          </a:xfrm>
          <a:prstGeom prst="rect">
            <a:avLst/>
          </a:prstGeom>
          <a:ln w="12700">
            <a:miter lim="400000"/>
          </a:ln>
        </p:spPr>
      </p:pic>
      <p:sp>
        <p:nvSpPr>
          <p:cNvPr id="78" name="Title Text"/>
          <p:cNvSpPr txBox="1">
            <a:spLocks noGrp="1"/>
          </p:cNvSpPr>
          <p:nvPr>
            <p:ph type="title"/>
          </p:nvPr>
        </p:nvSpPr>
        <p:spPr>
          <a:xfrm>
            <a:off x="838202" y="3576697"/>
            <a:ext cx="7678737" cy="2062105"/>
          </a:xfrm>
          <a:prstGeom prst="rect">
            <a:avLst/>
          </a:prstGeom>
        </p:spPr>
        <p:txBody>
          <a:bodyPr anchor="b"/>
          <a:lstStyle>
            <a:lvl1pPr algn="ctr">
              <a:defRPr sz="3200">
                <a:solidFill>
                  <a:srgbClr val="FFFFFF"/>
                </a:solidFill>
              </a:defRPr>
            </a:lvl1pPr>
          </a:lstStyle>
          <a:p>
            <a:r>
              <a:t>Title Text</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133196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4338" name="Rectangle 66"/>
          <p:cNvSpPr>
            <a:spLocks noGrp="1" noChangeArrowheads="1"/>
          </p:cNvSpPr>
          <p:nvPr>
            <p:ph type="ctrTitle" sz="quarter" hasCustomPrompt="1"/>
          </p:nvPr>
        </p:nvSpPr>
        <p:spPr>
          <a:xfrm>
            <a:off x="732632" y="2438400"/>
            <a:ext cx="7678737" cy="769441"/>
          </a:xfrm>
        </p:spPr>
        <p:txBody>
          <a:bodyPr anchor="t"/>
          <a:lstStyle>
            <a:lvl1pPr algn="ctr">
              <a:defRPr>
                <a:effectLst>
                  <a:outerShdw blurRad="50800" dist="38100" dir="2700000" algn="tl" rotWithShape="0">
                    <a:prstClr val="black">
                      <a:alpha val="40000"/>
                    </a:prstClr>
                  </a:outerShdw>
                </a:effectLst>
              </a:defRPr>
            </a:lvl1pPr>
          </a:lstStyle>
          <a:p>
            <a:r>
              <a:rPr lang="en-US" dirty="0" smtClean="0"/>
              <a:t>presentation title</a:t>
            </a:r>
            <a:endParaRPr lang="en-US" dirty="0"/>
          </a:p>
        </p:txBody>
      </p:sp>
      <p:sp>
        <p:nvSpPr>
          <p:cNvPr id="69" name="Date Placeholder 68"/>
          <p:cNvSpPr>
            <a:spLocks noGrp="1" noChangeArrowheads="1"/>
          </p:cNvSpPr>
          <p:nvPr>
            <p:ph type="dt" sz="quarter" idx="10"/>
          </p:nvPr>
        </p:nvSpPr>
        <p:spPr>
          <a:xfrm>
            <a:off x="1866900" y="5410200"/>
            <a:ext cx="5410200" cy="533400"/>
          </a:xfrm>
          <a:prstGeom prst="rect">
            <a:avLst/>
          </a:prstGeom>
        </p:spPr>
        <p:txBody>
          <a:bodyPr/>
          <a:lstStyle>
            <a:lvl1pPr algn="ctr">
              <a:defRPr sz="1800">
                <a:solidFill>
                  <a:srgbClr val="000000"/>
                </a:solidFill>
                <a:effectLst/>
                <a:latin typeface="Franklin Gothic Book" pitchFamily="34" charset="0"/>
              </a:defRPr>
            </a:lvl1pPr>
          </a:lstStyle>
          <a:p>
            <a:pPr>
              <a:defRPr/>
            </a:pPr>
            <a:fld id="{F327CFE7-A30E-4844-90CA-FC9DFB6C774C}" type="datetime2">
              <a:rPr lang="en-US" smtClean="0"/>
              <a:pPr>
                <a:defRPr/>
              </a:pPr>
              <a:t>Wednesday, August 29, 2018</a:t>
            </a:fld>
            <a:endParaRPr lang="en-US" dirty="0" smtClean="0"/>
          </a:p>
        </p:txBody>
      </p:sp>
      <p:sp>
        <p:nvSpPr>
          <p:cNvPr id="13" name="Text Placeholder 12"/>
          <p:cNvSpPr>
            <a:spLocks noGrp="1"/>
          </p:cNvSpPr>
          <p:nvPr>
            <p:ph type="body" sz="quarter" idx="11" hasCustomPrompt="1"/>
          </p:nvPr>
        </p:nvSpPr>
        <p:spPr>
          <a:xfrm>
            <a:off x="1447800" y="4876800"/>
            <a:ext cx="6248400" cy="533400"/>
          </a:xfrm>
        </p:spPr>
        <p:txBody>
          <a:bodyPr/>
          <a:lstStyle>
            <a:lvl1pPr algn="ctr">
              <a:buNone/>
              <a:defRPr sz="2400" baseline="0">
                <a:solidFill>
                  <a:srgbClr val="000000"/>
                </a:solidFill>
                <a:effectLst/>
                <a:latin typeface="Franklin Gothic Book" pitchFamily="34" charset="0"/>
              </a:defRPr>
            </a:lvl1pPr>
          </a:lstStyle>
          <a:p>
            <a:pPr lvl="0"/>
            <a:r>
              <a:rPr lang="en-US" dirty="0" smtClean="0"/>
              <a:t>Presented by: (your name)</a:t>
            </a:r>
            <a:endParaRPr lang="en-US" dirty="0"/>
          </a:p>
        </p:txBody>
      </p:sp>
      <p:sp>
        <p:nvSpPr>
          <p:cNvPr id="5" name="Flowchart: Document 4"/>
          <p:cNvSpPr/>
          <p:nvPr userDrawn="1"/>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6" name="Picture 2" descr="Z:\Public-Info\SCVRD\ADMINISTRATION\0412 - Public Information\Branding\Presentations\Files\VR Logo with letters and tagline_white letters.png"/>
          <p:cNvPicPr>
            <a:picLocks noChangeAspect="1" noChangeArrowheads="1"/>
          </p:cNvPicPr>
          <p:nvPr userDrawn="1"/>
        </p:nvPicPr>
        <p:blipFill>
          <a:blip r:embed="rId2" cstate="print"/>
          <a:srcRect/>
          <a:stretch>
            <a:fillRect/>
          </a:stretch>
        </p:blipFill>
        <p:spPr bwMode="auto">
          <a:xfrm>
            <a:off x="1473886" y="76200"/>
            <a:ext cx="2031314" cy="640080"/>
          </a:xfrm>
          <a:prstGeom prst="rect">
            <a:avLst/>
          </a:prstGeom>
          <a:noFill/>
        </p:spPr>
      </p:pic>
      <p:sp>
        <p:nvSpPr>
          <p:cNvPr id="7" name="Flowchart: Document 6"/>
          <p:cNvSpPr/>
          <p:nvPr userDrawn="1"/>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8" name="TextBox 7"/>
          <p:cNvSpPr txBox="1"/>
          <p:nvPr userDrawn="1"/>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sp>
        <p:nvSpPr>
          <p:cNvPr id="10" name="Text Placeholder 12"/>
          <p:cNvSpPr>
            <a:spLocks noGrp="1"/>
          </p:cNvSpPr>
          <p:nvPr>
            <p:ph type="body" sz="quarter" idx="12" hasCustomPrompt="1"/>
          </p:nvPr>
        </p:nvSpPr>
        <p:spPr>
          <a:xfrm>
            <a:off x="1447800" y="3276600"/>
            <a:ext cx="6248400" cy="533400"/>
          </a:xfrm>
        </p:spPr>
        <p:txBody>
          <a:bodyPr/>
          <a:lstStyle>
            <a:lvl1pPr algn="ctr">
              <a:buNone/>
              <a:defRPr sz="2400" baseline="0">
                <a:solidFill>
                  <a:srgbClr val="00783E"/>
                </a:solidFill>
                <a:effectLst/>
                <a:latin typeface="+mn-lt"/>
              </a:defRPr>
            </a:lvl1pPr>
          </a:lstStyle>
          <a:p>
            <a:pPr lvl="0"/>
            <a:r>
              <a:rPr lang="en-US" dirty="0" smtClean="0"/>
              <a:t>Presentation subtitle</a:t>
            </a:r>
            <a:endParaRPr lang="en-US" dirty="0"/>
          </a:p>
        </p:txBody>
      </p:sp>
    </p:spTree>
  </p:cSld>
  <p:clrMapOvr>
    <a:masterClrMapping/>
  </p:clrMapOvr>
  <p:transition spd="med">
    <p:fade/>
  </p:transition>
  <p:timing>
    <p:tnLst>
      <p:par>
        <p:cTn id="1" dur="indefinite" restart="never" nodeType="tmRoot"/>
      </p:par>
    </p:tnLst>
  </p:timing>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707886"/>
          </a:xfrm>
        </p:spPr>
        <p:txBody>
          <a:bodyPr anchor="t"/>
          <a:lstStyle>
            <a:lvl1pPr algn="l">
              <a:defRPr sz="4000" b="1" cap="none" baseline="0">
                <a:solidFill>
                  <a:srgbClr val="00783E"/>
                </a:solidFill>
                <a:effectLst>
                  <a:outerShdw blurRad="50800" dist="38100" dir="2700000" algn="tl" rotWithShape="0">
                    <a:prstClr val="black">
                      <a:alpha val="40000"/>
                    </a:prstClr>
                  </a:outerShdw>
                </a:effectLst>
                <a:latin typeface="+mj-l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rgbClr val="001689"/>
                </a:solidFill>
                <a:latin typeface="+mj-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Presentation title</a:t>
            </a:r>
          </a:p>
        </p:txBody>
      </p:sp>
      <p:sp>
        <p:nvSpPr>
          <p:cNvPr id="8" name="Flowchart: Document 7"/>
          <p:cNvSpPr/>
          <p:nvPr userDrawn="1"/>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9" name="Picture 2" descr="Z:\Public-Info\SCVRD\ADMINISTRATION\0412 - Public Information\Branding\Presentations\Files\VR Logo with letters and tagline_white letters.png"/>
          <p:cNvPicPr>
            <a:picLocks noChangeAspect="1" noChangeArrowheads="1"/>
          </p:cNvPicPr>
          <p:nvPr userDrawn="1"/>
        </p:nvPicPr>
        <p:blipFill>
          <a:blip r:embed="rId2" cstate="print"/>
          <a:srcRect/>
          <a:stretch>
            <a:fillRect/>
          </a:stretch>
        </p:blipFill>
        <p:spPr bwMode="auto">
          <a:xfrm>
            <a:off x="1473886" y="76200"/>
            <a:ext cx="2031314" cy="640080"/>
          </a:xfrm>
          <a:prstGeom prst="rect">
            <a:avLst/>
          </a:prstGeom>
          <a:noFill/>
        </p:spPr>
      </p:pic>
      <p:sp>
        <p:nvSpPr>
          <p:cNvPr id="10" name="Flowchart: Document 9"/>
          <p:cNvSpPr/>
          <p:nvPr userDrawn="1"/>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3" name="TextBox 12"/>
          <p:cNvSpPr txBox="1"/>
          <p:nvPr userDrawn="1"/>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8" name="Rectangle 7"/>
          <p:cNvSpPr/>
          <p:nvPr userDrawn="1"/>
        </p:nvSpPr>
        <p:spPr bwMode="auto">
          <a:xfrm>
            <a:off x="-304800" y="76200"/>
            <a:ext cx="6019800" cy="7010400"/>
          </a:xfrm>
          <a:prstGeom prst="rect">
            <a:avLst/>
          </a:prstGeom>
          <a:solidFill>
            <a:schemeClr val="bg1">
              <a:lumMod val="20000"/>
              <a:lumOff val="80000"/>
              <a:alpha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5" name="Rectangle 14"/>
          <p:cNvSpPr/>
          <p:nvPr userDrawn="1"/>
        </p:nvSpPr>
        <p:spPr bwMode="auto">
          <a:xfrm>
            <a:off x="5715000" y="-76200"/>
            <a:ext cx="3581400" cy="7010400"/>
          </a:xfrm>
          <a:prstGeom prst="rect">
            <a:avLst/>
          </a:prstGeom>
          <a:solidFill>
            <a:schemeClr val="accent1">
              <a:alpha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0" name="Flowchart: Document 9"/>
          <p:cNvSpPr/>
          <p:nvPr userDrawn="1"/>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11" name="Picture 2" descr="Z:\Public-Info\SCVRD\ADMINISTRATION\0412 - Public Information\Branding\Presentations\Files\VR Logo with letters and tagline_white letters.png"/>
          <p:cNvPicPr>
            <a:picLocks noChangeAspect="1" noChangeArrowheads="1"/>
          </p:cNvPicPr>
          <p:nvPr userDrawn="1"/>
        </p:nvPicPr>
        <p:blipFill>
          <a:blip r:embed="rId2" cstate="print"/>
          <a:srcRect/>
          <a:stretch>
            <a:fillRect/>
          </a:stretch>
        </p:blipFill>
        <p:spPr bwMode="auto">
          <a:xfrm>
            <a:off x="1473886" y="76200"/>
            <a:ext cx="2031314" cy="640080"/>
          </a:xfrm>
          <a:prstGeom prst="rect">
            <a:avLst/>
          </a:prstGeom>
          <a:noFill/>
        </p:spPr>
      </p:pic>
      <p:sp>
        <p:nvSpPr>
          <p:cNvPr id="12" name="Flowchart: Document 11"/>
          <p:cNvSpPr/>
          <p:nvPr userDrawn="1"/>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6" name="Text Placeholder 13"/>
          <p:cNvSpPr>
            <a:spLocks noGrp="1"/>
          </p:cNvSpPr>
          <p:nvPr>
            <p:ph type="body" sz="quarter" idx="11"/>
          </p:nvPr>
        </p:nvSpPr>
        <p:spPr>
          <a:xfrm>
            <a:off x="5943600" y="685800"/>
            <a:ext cx="2895600" cy="5486400"/>
          </a:xfrm>
        </p:spPr>
        <p:txBody>
          <a:bodyPr lIns="0" tIns="0" rIns="0" bIns="0"/>
          <a:lstStyle>
            <a:lvl1pPr>
              <a:buNone/>
              <a:defRPr sz="2000">
                <a:solidFill>
                  <a:srgbClr val="FFFFFF"/>
                </a:solidFill>
                <a:latin typeface="+mn-lt"/>
              </a:defRPr>
            </a:lvl1pPr>
          </a:lstStyle>
          <a:p>
            <a:pPr lvl="0"/>
            <a:r>
              <a:rPr lang="en-US" smtClean="0"/>
              <a:t>Edit Master text styles</a:t>
            </a:r>
          </a:p>
        </p:txBody>
      </p:sp>
      <p:sp>
        <p:nvSpPr>
          <p:cNvPr id="9" name="TextBox 8"/>
          <p:cNvSpPr txBox="1"/>
          <p:nvPr userDrawn="1"/>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8" name="Rectangle 7"/>
          <p:cNvSpPr/>
          <p:nvPr userDrawn="1"/>
        </p:nvSpPr>
        <p:spPr bwMode="auto">
          <a:xfrm>
            <a:off x="-304800" y="76200"/>
            <a:ext cx="6019800" cy="7010400"/>
          </a:xfrm>
          <a:prstGeom prst="rect">
            <a:avLst/>
          </a:prstGeom>
          <a:solidFill>
            <a:schemeClr val="bg1">
              <a:lumMod val="20000"/>
              <a:lumOff val="80000"/>
              <a:alpha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5" name="Rectangle 14"/>
          <p:cNvSpPr/>
          <p:nvPr userDrawn="1"/>
        </p:nvSpPr>
        <p:spPr bwMode="auto">
          <a:xfrm>
            <a:off x="5715000" y="-76200"/>
            <a:ext cx="3581400" cy="7010400"/>
          </a:xfrm>
          <a:prstGeom prst="rect">
            <a:avLst/>
          </a:prstGeom>
          <a:solidFill>
            <a:schemeClr val="accent1">
              <a:alpha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0" name="Flowchart: Document 9"/>
          <p:cNvSpPr/>
          <p:nvPr userDrawn="1"/>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11" name="Picture 2" descr="Z:\Public-Info\SCVRD\ADMINISTRATION\0412 - Public Information\Branding\Presentations\Files\VR Logo with letters and tagline_white letters.png"/>
          <p:cNvPicPr>
            <a:picLocks noChangeAspect="1" noChangeArrowheads="1"/>
          </p:cNvPicPr>
          <p:nvPr userDrawn="1"/>
        </p:nvPicPr>
        <p:blipFill>
          <a:blip r:embed="rId2" cstate="print"/>
          <a:srcRect/>
          <a:stretch>
            <a:fillRect/>
          </a:stretch>
        </p:blipFill>
        <p:spPr bwMode="auto">
          <a:xfrm>
            <a:off x="1473886" y="76200"/>
            <a:ext cx="2031314" cy="640080"/>
          </a:xfrm>
          <a:prstGeom prst="rect">
            <a:avLst/>
          </a:prstGeom>
          <a:noFill/>
        </p:spPr>
      </p:pic>
      <p:sp>
        <p:nvSpPr>
          <p:cNvPr id="12" name="Flowchart: Document 11"/>
          <p:cNvSpPr/>
          <p:nvPr userDrawn="1"/>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6" name="Text Placeholder 13"/>
          <p:cNvSpPr>
            <a:spLocks noGrp="1"/>
          </p:cNvSpPr>
          <p:nvPr>
            <p:ph type="body" sz="quarter" idx="11"/>
          </p:nvPr>
        </p:nvSpPr>
        <p:spPr>
          <a:xfrm>
            <a:off x="5943600" y="685800"/>
            <a:ext cx="2895600" cy="5486400"/>
          </a:xfrm>
        </p:spPr>
        <p:txBody>
          <a:bodyPr lIns="0" tIns="0" rIns="0" bIns="0"/>
          <a:lstStyle>
            <a:lvl1pPr>
              <a:buNone/>
              <a:defRPr sz="2000">
                <a:solidFill>
                  <a:srgbClr val="FFFFFF"/>
                </a:solidFill>
                <a:latin typeface="+mn-lt"/>
              </a:defRPr>
            </a:lvl1pPr>
          </a:lstStyle>
          <a:p>
            <a:pPr lvl="0"/>
            <a:r>
              <a:rPr lang="en-US" smtClean="0"/>
              <a:t>Edit Master text styles</a:t>
            </a:r>
          </a:p>
        </p:txBody>
      </p:sp>
      <p:sp>
        <p:nvSpPr>
          <p:cNvPr id="9" name="TextBox 8"/>
          <p:cNvSpPr txBox="1"/>
          <p:nvPr userDrawn="1"/>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spTree>
    <p:extLst>
      <p:ext uri="{BB962C8B-B14F-4D97-AF65-F5344CB8AC3E}">
        <p14:creationId xmlns:p14="http://schemas.microsoft.com/office/powerpoint/2010/main" val="1704896279"/>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Rectangle 5"/>
          <p:cNvSpPr/>
          <p:nvPr userDrawn="1"/>
        </p:nvSpPr>
        <p:spPr bwMode="auto">
          <a:xfrm>
            <a:off x="-304800" y="76200"/>
            <a:ext cx="9982200" cy="7010400"/>
          </a:xfrm>
          <a:prstGeom prst="rect">
            <a:avLst/>
          </a:prstGeom>
          <a:solidFill>
            <a:schemeClr val="bg1">
              <a:lumMod val="20000"/>
              <a:lumOff val="80000"/>
              <a:alpha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7" name="Flowchart: Document 6"/>
          <p:cNvSpPr/>
          <p:nvPr userDrawn="1"/>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8" name="Picture 2" descr="Z:\Public-Info\SCVRD\ADMINISTRATION\0412 - Public Information\Branding\Presentations\Files\VR Logo with letters and tagline_white letters.png"/>
          <p:cNvPicPr>
            <a:picLocks noChangeAspect="1" noChangeArrowheads="1"/>
          </p:cNvPicPr>
          <p:nvPr userDrawn="1"/>
        </p:nvPicPr>
        <p:blipFill>
          <a:blip r:embed="rId2" cstate="print"/>
          <a:srcRect/>
          <a:stretch>
            <a:fillRect/>
          </a:stretch>
        </p:blipFill>
        <p:spPr bwMode="auto">
          <a:xfrm>
            <a:off x="1473886" y="76200"/>
            <a:ext cx="2031314" cy="640080"/>
          </a:xfrm>
          <a:prstGeom prst="rect">
            <a:avLst/>
          </a:prstGeom>
          <a:noFill/>
        </p:spPr>
      </p:pic>
      <p:sp>
        <p:nvSpPr>
          <p:cNvPr id="9" name="Flowchart: Document 8"/>
          <p:cNvSpPr/>
          <p:nvPr userDrawn="1"/>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1" name="TextBox 10"/>
          <p:cNvSpPr txBox="1"/>
          <p:nvPr userDrawn="1"/>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7" name="Flowchart: Document 6"/>
          <p:cNvSpPr/>
          <p:nvPr userDrawn="1"/>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8" name="Picture 2" descr="Z:\Public-Info\SCVRD\ADMINISTRATION\0412 - Public Information\Branding\Presentations\Files\VR Logo with letters and tagline_white letters.png"/>
          <p:cNvPicPr>
            <a:picLocks noChangeAspect="1" noChangeArrowheads="1"/>
          </p:cNvPicPr>
          <p:nvPr userDrawn="1"/>
        </p:nvPicPr>
        <p:blipFill>
          <a:blip r:embed="rId2" cstate="print"/>
          <a:srcRect/>
          <a:stretch>
            <a:fillRect/>
          </a:stretch>
        </p:blipFill>
        <p:spPr bwMode="auto">
          <a:xfrm>
            <a:off x="1473886" y="76200"/>
            <a:ext cx="2031314" cy="640080"/>
          </a:xfrm>
          <a:prstGeom prst="rect">
            <a:avLst/>
          </a:prstGeom>
          <a:noFill/>
        </p:spPr>
      </p:pic>
      <p:sp>
        <p:nvSpPr>
          <p:cNvPr id="9" name="Flowchart: Document 8"/>
          <p:cNvSpPr/>
          <p:nvPr userDrawn="1"/>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1" name="TextBox 10"/>
          <p:cNvSpPr txBox="1"/>
          <p:nvPr userDrawn="1"/>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050" name="Picture 2" descr="Z:\Public-Info\SCVRD\ADMINISTRATION\0412 - Public Information\Branding\Presentations\Files\Back Cover.png"/>
          <p:cNvPicPr>
            <a:picLocks noChangeAspect="1" noChangeArrowheads="1"/>
          </p:cNvPicPr>
          <p:nvPr userDrawn="1"/>
        </p:nvPicPr>
        <p:blipFill>
          <a:blip r:embed="rId2" cstate="print"/>
          <a:srcRect/>
          <a:stretch>
            <a:fillRect/>
          </a:stretch>
        </p:blipFill>
        <p:spPr bwMode="auto">
          <a:xfrm>
            <a:off x="-2013229" y="-1143000"/>
            <a:ext cx="13170458" cy="9144000"/>
          </a:xfrm>
          <a:prstGeom prst="rect">
            <a:avLst/>
          </a:prstGeom>
          <a:noFill/>
        </p:spPr>
      </p:pic>
      <p:sp>
        <p:nvSpPr>
          <p:cNvPr id="9" name="Rectangle 66"/>
          <p:cNvSpPr>
            <a:spLocks noGrp="1" noChangeArrowheads="1"/>
          </p:cNvSpPr>
          <p:nvPr>
            <p:ph type="ctrTitle" sz="quarter" hasCustomPrompt="1"/>
          </p:nvPr>
        </p:nvSpPr>
        <p:spPr>
          <a:xfrm>
            <a:off x="838200" y="3576697"/>
            <a:ext cx="7678737" cy="2062103"/>
          </a:xfrm>
        </p:spPr>
        <p:txBody>
          <a:bodyPr/>
          <a:lstStyle>
            <a:lvl1pPr algn="ctr">
              <a:defRPr sz="3200" baseline="0">
                <a:solidFill>
                  <a:srgbClr val="FFFFFF"/>
                </a:solidFill>
              </a:defRPr>
            </a:lvl1pPr>
          </a:lstStyle>
          <a:p>
            <a:r>
              <a:rPr lang="en-US" dirty="0" smtClean="0"/>
              <a:t>(your name)</a:t>
            </a:r>
            <a:br>
              <a:rPr lang="en-US" dirty="0" smtClean="0"/>
            </a:br>
            <a:r>
              <a:rPr lang="en-US" dirty="0" smtClean="0"/>
              <a:t> (555) 555-5555</a:t>
            </a:r>
            <a:br>
              <a:rPr lang="en-US" dirty="0" smtClean="0"/>
            </a:br>
            <a:r>
              <a:rPr lang="en-US" dirty="0" smtClean="0"/>
              <a:t>(username)@scvrd.state.sc.us</a:t>
            </a:r>
            <a:br>
              <a:rPr lang="en-US" dirty="0" smtClean="0"/>
            </a:br>
            <a:r>
              <a:rPr lang="en-US" dirty="0" smtClean="0"/>
              <a:t>scvrd.net</a:t>
            </a:r>
            <a:endParaRPr lang="en-US" dirty="0"/>
          </a:p>
        </p:txBody>
      </p:sp>
    </p:spTree>
  </p:cSld>
  <p:clrMapOvr>
    <a:masterClrMapping/>
  </p:clrMapOvr>
  <p:transition spd="med">
    <p:fade/>
  </p:transition>
  <p:timing>
    <p:tnLst>
      <p:par>
        <p:cTn id="1" dur="indefinite" restart="never" nodeType="tmRoot"/>
      </p:par>
    </p:tnLst>
  </p:timing>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65"/>
          <p:cNvSpPr>
            <a:spLocks noGrp="1" noChangeArrowheads="1"/>
          </p:cNvSpPr>
          <p:nvPr>
            <p:ph type="title"/>
          </p:nvPr>
        </p:nvSpPr>
        <p:spPr bwMode="auto">
          <a:xfrm>
            <a:off x="871538" y="854572"/>
            <a:ext cx="8162925" cy="769441"/>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smtClean="0"/>
              <a:t>Click to edit Master title style</a:t>
            </a:r>
            <a:endParaRPr lang="en-US" dirty="0" smtClean="0"/>
          </a:p>
        </p:txBody>
      </p:sp>
      <p:sp>
        <p:nvSpPr>
          <p:cNvPr id="1028" name="Rectangle 66"/>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 bg1="dk1" tx1="lt1" bg2="dk2" tx2="lt2" accent1="accent1" accent2="accent2" accent3="accent3" accent4="accent4" accent5="accent5" accent6="accent6" hlink="hlink" folHlink="folHlink"/>
  <p:sldLayoutIdLst>
    <p:sldLayoutId id="2147483780" r:id="rId1"/>
    <p:sldLayoutId id="2147483786" r:id="rId2"/>
    <p:sldLayoutId id="2147483781" r:id="rId3"/>
    <p:sldLayoutId id="2147483782" r:id="rId4"/>
    <p:sldLayoutId id="2147483789" r:id="rId5"/>
    <p:sldLayoutId id="2147483784" r:id="rId6"/>
    <p:sldLayoutId id="2147483787" r:id="rId7"/>
    <p:sldLayoutId id="2147483788" r:id="rId8"/>
    <p:sldLayoutId id="2147483785" r:id="rId9"/>
  </p:sldLayoutIdLst>
  <p:transition spd="med">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4400">
          <a:solidFill>
            <a:schemeClr val="tx2"/>
          </a:solidFill>
          <a:effectLst>
            <a:outerShdw blurRad="50800" dist="38100" dir="2700000" algn="tl" rotWithShape="0">
              <a:prstClr val="black">
                <a:alpha val="40000"/>
              </a:prstClr>
            </a:outerShdw>
          </a:effectLst>
          <a:latin typeface="+mj-lt"/>
          <a:ea typeface="+mj-ea"/>
          <a:cs typeface="+mj-cs"/>
        </a:defRPr>
      </a:lvl1pPr>
      <a:lvl2pPr algn="l" rtl="0" eaLnBrk="1" fontAlgn="base" hangingPunct="1">
        <a:spcBef>
          <a:spcPct val="0"/>
        </a:spcBef>
        <a:spcAft>
          <a:spcPct val="0"/>
        </a:spcAft>
        <a:defRPr sz="4400">
          <a:solidFill>
            <a:schemeClr val="tx2"/>
          </a:solidFill>
          <a:latin typeface="Verdana" pitchFamily="34" charset="0"/>
        </a:defRPr>
      </a:lvl2pPr>
      <a:lvl3pPr algn="l" rtl="0" eaLnBrk="1" fontAlgn="base" hangingPunct="1">
        <a:spcBef>
          <a:spcPct val="0"/>
        </a:spcBef>
        <a:spcAft>
          <a:spcPct val="0"/>
        </a:spcAft>
        <a:defRPr sz="4400">
          <a:solidFill>
            <a:schemeClr val="tx2"/>
          </a:solidFill>
          <a:latin typeface="Verdana" pitchFamily="34" charset="0"/>
        </a:defRPr>
      </a:lvl3pPr>
      <a:lvl4pPr algn="l" rtl="0" eaLnBrk="1" fontAlgn="base" hangingPunct="1">
        <a:spcBef>
          <a:spcPct val="0"/>
        </a:spcBef>
        <a:spcAft>
          <a:spcPct val="0"/>
        </a:spcAft>
        <a:defRPr sz="4400">
          <a:solidFill>
            <a:schemeClr val="tx2"/>
          </a:solidFill>
          <a:latin typeface="Verdana" pitchFamily="34" charset="0"/>
        </a:defRPr>
      </a:lvl4pPr>
      <a:lvl5pPr algn="l" rtl="0" eaLnBrk="1" fontAlgn="base" hangingPunct="1">
        <a:spcBef>
          <a:spcPct val="0"/>
        </a:spcBef>
        <a:spcAft>
          <a:spcPct val="0"/>
        </a:spcAft>
        <a:defRPr sz="4400">
          <a:solidFill>
            <a:schemeClr val="tx2"/>
          </a:solidFill>
          <a:latin typeface="Verdana" pitchFamily="34" charset="0"/>
        </a:defRPr>
      </a:lvl5pPr>
      <a:lvl6pPr marL="457200" algn="l" rtl="0" eaLnBrk="1" fontAlgn="base" hangingPunct="1">
        <a:spcBef>
          <a:spcPct val="0"/>
        </a:spcBef>
        <a:spcAft>
          <a:spcPct val="0"/>
        </a:spcAft>
        <a:defRPr sz="4400">
          <a:solidFill>
            <a:schemeClr val="tx2"/>
          </a:solidFill>
          <a:latin typeface="Verdana" pitchFamily="34" charset="0"/>
        </a:defRPr>
      </a:lvl6pPr>
      <a:lvl7pPr marL="914400" algn="l" rtl="0" eaLnBrk="1" fontAlgn="base" hangingPunct="1">
        <a:spcBef>
          <a:spcPct val="0"/>
        </a:spcBef>
        <a:spcAft>
          <a:spcPct val="0"/>
        </a:spcAft>
        <a:defRPr sz="4400">
          <a:solidFill>
            <a:schemeClr val="tx2"/>
          </a:solidFill>
          <a:latin typeface="Verdana" pitchFamily="34" charset="0"/>
        </a:defRPr>
      </a:lvl7pPr>
      <a:lvl8pPr marL="1371600" algn="l" rtl="0" eaLnBrk="1" fontAlgn="base" hangingPunct="1">
        <a:spcBef>
          <a:spcPct val="0"/>
        </a:spcBef>
        <a:spcAft>
          <a:spcPct val="0"/>
        </a:spcAft>
        <a:defRPr sz="4400">
          <a:solidFill>
            <a:schemeClr val="tx2"/>
          </a:solidFill>
          <a:latin typeface="Verdana" pitchFamily="34" charset="0"/>
        </a:defRPr>
      </a:lvl8pPr>
      <a:lvl9pPr marL="1828800" algn="l" rtl="0" eaLnBrk="1" fontAlgn="base" hangingPunct="1">
        <a:spcBef>
          <a:spcPct val="0"/>
        </a:spcBef>
        <a:spcAft>
          <a:spcPct val="0"/>
        </a:spcAft>
        <a:defRPr sz="4400">
          <a:solidFill>
            <a:schemeClr val="tx2"/>
          </a:solidFill>
          <a:latin typeface="Verdana" pitchFamily="34" charset="0"/>
        </a:defRPr>
      </a:lvl9pPr>
    </p:titleStyle>
    <p:bodyStyle>
      <a:lvl1pPr marL="342900" indent="-342900" algn="l" rtl="0" eaLnBrk="1" fontAlgn="base" hangingPunct="1">
        <a:spcBef>
          <a:spcPct val="20000"/>
        </a:spcBef>
        <a:spcAft>
          <a:spcPct val="0"/>
        </a:spcAft>
        <a:buClr>
          <a:srgbClr val="92D050"/>
        </a:buClr>
        <a:buSzPct val="100000"/>
        <a:buFont typeface="Arial" pitchFamily="34" charset="0"/>
        <a:buChar char="•"/>
        <a:defRPr sz="3200" baseline="0">
          <a:solidFill>
            <a:schemeClr val="tx1"/>
          </a:solidFill>
          <a:latin typeface="+mn-lt"/>
          <a:ea typeface="+mn-ea"/>
          <a:cs typeface="+mn-cs"/>
        </a:defRPr>
      </a:lvl1pPr>
      <a:lvl2pPr marL="742950" indent="-285750" algn="l" rtl="0" eaLnBrk="1" fontAlgn="base" hangingPunct="1">
        <a:spcBef>
          <a:spcPct val="20000"/>
        </a:spcBef>
        <a:spcAft>
          <a:spcPct val="0"/>
        </a:spcAft>
        <a:buClr>
          <a:srgbClr val="00B0F0"/>
        </a:buClr>
        <a:buSzPct val="100000"/>
        <a:buFont typeface="Arial" pitchFamily="34" charset="0"/>
        <a:buChar char="•"/>
        <a:defRPr sz="2800">
          <a:solidFill>
            <a:schemeClr val="tx1"/>
          </a:solidFill>
          <a:latin typeface="+mn-lt"/>
        </a:defRPr>
      </a:lvl2pPr>
      <a:lvl3pPr marL="1143000" indent="-228600" algn="l" rtl="0" eaLnBrk="1" fontAlgn="base" hangingPunct="1">
        <a:spcBef>
          <a:spcPct val="20000"/>
        </a:spcBef>
        <a:spcAft>
          <a:spcPct val="0"/>
        </a:spcAft>
        <a:buClr>
          <a:schemeClr val="accent5">
            <a:lumMod val="75000"/>
          </a:schemeClr>
        </a:buClr>
        <a:buFont typeface="Arial" pitchFamily="34" charset="0"/>
        <a:buChar char="•"/>
        <a:defRPr sz="2400">
          <a:solidFill>
            <a:schemeClr val="tx1"/>
          </a:solidFill>
          <a:latin typeface="+mn-lt"/>
        </a:defRPr>
      </a:lvl3pPr>
      <a:lvl4pPr marL="1600200" indent="-228600" algn="l" rtl="0" eaLnBrk="1" fontAlgn="base" hangingPunct="1">
        <a:spcBef>
          <a:spcPct val="20000"/>
        </a:spcBef>
        <a:spcAft>
          <a:spcPct val="0"/>
        </a:spcAft>
        <a:buClr>
          <a:schemeClr val="accent6">
            <a:lumMod val="75000"/>
          </a:schemeClr>
        </a:buClr>
        <a:buFont typeface="Arial" pitchFamily="34" charset="0"/>
        <a:buChar char="•"/>
        <a:defRPr sz="2000">
          <a:solidFill>
            <a:schemeClr val="tx1"/>
          </a:solidFill>
          <a:latin typeface="+mn-lt"/>
        </a:defRPr>
      </a:lvl4pPr>
      <a:lvl5pPr marL="2057400" indent="-228600" algn="l" rtl="0" eaLnBrk="1" fontAlgn="base" hangingPunct="1">
        <a:spcBef>
          <a:spcPct val="20000"/>
        </a:spcBef>
        <a:spcAft>
          <a:spcPct val="0"/>
        </a:spcAft>
        <a:buClr>
          <a:srgbClr val="00B050"/>
        </a:buClr>
        <a:buSzPct val="85000"/>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SzPct val="85000"/>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22312" y="4406900"/>
            <a:ext cx="7772401" cy="7078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Title Text</a:t>
            </a:r>
          </a:p>
        </p:txBody>
      </p:sp>
      <p:sp>
        <p:nvSpPr>
          <p:cNvPr id="3" name="Body Level One…"/>
          <p:cNvSpPr txBox="1">
            <a:spLocks noGrp="1"/>
          </p:cNvSpPr>
          <p:nvPr>
            <p:ph type="body" idx="1"/>
          </p:nvPr>
        </p:nvSpPr>
        <p:spPr>
          <a:xfrm>
            <a:off x="722312" y="2906713"/>
            <a:ext cx="7772401" cy="15001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p>
            <a:r>
              <a:t>Body Level One</a:t>
            </a:r>
          </a:p>
          <a:p>
            <a:pPr lvl="1"/>
            <a:r>
              <a:t>Body Level Two</a:t>
            </a:r>
          </a:p>
          <a:p>
            <a:pPr lvl="2"/>
            <a:r>
              <a:t>Body Level Three</a:t>
            </a:r>
          </a:p>
          <a:p>
            <a:pPr lvl="3"/>
            <a:r>
              <a:t>Body Level Four</a:t>
            </a:r>
          </a:p>
          <a:p>
            <a:pPr lvl="4"/>
            <a:r>
              <a:t>Body Level Five</a:t>
            </a:r>
          </a:p>
        </p:txBody>
      </p:sp>
      <p:sp>
        <p:nvSpPr>
          <p:cNvPr id="4" name="Shape"/>
          <p:cNvSpPr/>
          <p:nvPr/>
        </p:nvSpPr>
        <p:spPr>
          <a:xfrm>
            <a:off x="-304800" y="-2514601"/>
            <a:ext cx="9906001" cy="3385271"/>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783E"/>
          </a:solidFill>
          <a:ln>
            <a:solidFill>
              <a:srgbClr val="55565A"/>
            </a:solidFill>
            <a:miter/>
          </a:ln>
          <a:effectLst>
            <a:outerShdw blurRad="50800" dist="38100" dir="2700000" rotWithShape="0">
              <a:srgbClr val="000000">
                <a:alpha val="40000"/>
              </a:srgbClr>
            </a:outerShdw>
          </a:effectLst>
        </p:spPr>
        <p:txBody>
          <a:bodyPr lIns="45718" tIns="45718" rIns="45718" bIns="45718"/>
          <a:lstStyle/>
          <a:p>
            <a:pPr>
              <a:defRPr b="0">
                <a:solidFill>
                  <a:srgbClr val="55565A"/>
                </a:solidFill>
                <a:latin typeface="Verdana"/>
                <a:ea typeface="Verdana"/>
                <a:cs typeface="Verdana"/>
                <a:sym typeface="Verdana"/>
              </a:defRPr>
            </a:pPr>
            <a:endParaRPr/>
          </a:p>
        </p:txBody>
      </p:sp>
      <p:pic>
        <p:nvPicPr>
          <p:cNvPr id="5" name="Z:\Public-Info\SCVRD\ADMINISTRATION\0412 - Public Information\Branding\Presentations\Files\VR Logo with letters and tagline_white letters.png" descr="Z:\Public-Info\SCVRD\ADMINISTRATION\0412 - Public Information\Branding\Presentations\Files\VR Logo with letters and tagline_white letters.png"/>
          <p:cNvPicPr>
            <a:picLocks noChangeAspect="1"/>
          </p:cNvPicPr>
          <p:nvPr/>
        </p:nvPicPr>
        <p:blipFill>
          <a:blip r:embed="rId9" cstate="print">
            <a:extLst/>
          </a:blip>
          <a:stretch>
            <a:fillRect/>
          </a:stretch>
        </p:blipFill>
        <p:spPr>
          <a:xfrm>
            <a:off x="1473886" y="76200"/>
            <a:ext cx="2031314" cy="640081"/>
          </a:xfrm>
          <a:prstGeom prst="rect">
            <a:avLst/>
          </a:prstGeom>
          <a:ln w="12700">
            <a:miter lim="400000"/>
          </a:ln>
        </p:spPr>
      </p:pic>
      <p:sp>
        <p:nvSpPr>
          <p:cNvPr id="6" name="Shape"/>
          <p:cNvSpPr/>
          <p:nvPr/>
        </p:nvSpPr>
        <p:spPr>
          <a:xfrm rot="10800000">
            <a:off x="-304801" y="6419264"/>
            <a:ext cx="9906001" cy="1429337"/>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2060"/>
          </a:solidFill>
          <a:ln w="12700">
            <a:miter lim="400000"/>
          </a:ln>
          <a:effectLst>
            <a:outerShdw blurRad="50800" dist="38100" dir="13500000" rotWithShape="0">
              <a:srgbClr val="000000">
                <a:alpha val="40000"/>
              </a:srgbClr>
            </a:outerShdw>
          </a:effectLst>
        </p:spPr>
        <p:txBody>
          <a:bodyPr lIns="45718" tIns="45718" rIns="45718" bIns="45718"/>
          <a:lstStyle/>
          <a:p>
            <a:pPr>
              <a:defRPr b="0">
                <a:solidFill>
                  <a:srgbClr val="55565A"/>
                </a:solidFill>
                <a:latin typeface="Verdana"/>
                <a:ea typeface="Verdana"/>
                <a:cs typeface="Verdana"/>
                <a:sym typeface="Verdana"/>
              </a:defRPr>
            </a:pPr>
            <a:endParaRPr/>
          </a:p>
        </p:txBody>
      </p:sp>
      <p:sp>
        <p:nvSpPr>
          <p:cNvPr id="7" name="scvrd.net"/>
          <p:cNvSpPr txBox="1"/>
          <p:nvPr/>
        </p:nvSpPr>
        <p:spPr>
          <a:xfrm>
            <a:off x="6292165" y="6477001"/>
            <a:ext cx="934451" cy="3073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400" b="0">
                <a:solidFill>
                  <a:srgbClr val="F5C400"/>
                </a:solidFill>
                <a:latin typeface="Verdana"/>
                <a:ea typeface="Verdana"/>
                <a:cs typeface="Verdana"/>
                <a:sym typeface="Verdana"/>
              </a:defRPr>
            </a:lvl1pPr>
          </a:lstStyle>
          <a:p>
            <a:r>
              <a:t>scvrd.net</a:t>
            </a:r>
          </a:p>
        </p:txBody>
      </p:sp>
      <p:sp>
        <p:nvSpPr>
          <p:cNvPr id="8" name="Slide Number"/>
          <p:cNvSpPr txBox="1">
            <a:spLocks noGrp="1"/>
          </p:cNvSpPr>
          <p:nvPr>
            <p:ph type="sldNum" sz="quarter" idx="2"/>
          </p:nvPr>
        </p:nvSpPr>
        <p:spPr>
          <a:xfrm>
            <a:off x="6255287" y="6215381"/>
            <a:ext cx="297913" cy="281939"/>
          </a:xfrm>
          <a:prstGeom prst="rect">
            <a:avLst/>
          </a:prstGeom>
          <a:ln w="12700">
            <a:miter lim="400000"/>
          </a:ln>
        </p:spPr>
        <p:txBody>
          <a:bodyPr wrap="none" lIns="45718" tIns="45718" rIns="45718" bIns="45718" anchor="ctr">
            <a:spAutoFit/>
          </a:bodyPr>
          <a:lstStyle>
            <a:lvl1pPr algn="r">
              <a:defRPr sz="1200" b="0">
                <a:solidFill>
                  <a:srgbClr val="55565A"/>
                </a:solidFill>
                <a:latin typeface="Verdana"/>
                <a:ea typeface="Verdana"/>
                <a:cs typeface="Verdana"/>
                <a:sym typeface="Verdana"/>
              </a:defRPr>
            </a:lvl1pPr>
          </a:lstStyle>
          <a:p>
            <a:fld id="{86CB4B4D-7CA3-9044-876B-883B54F8677D}" type="slidenum">
              <a:rPr/>
              <a:pPr/>
              <a:t>‹#›</a:t>
            </a:fld>
            <a:endParaRPr/>
          </a:p>
        </p:txBody>
      </p:sp>
    </p:spTree>
    <p:extLst>
      <p:ext uri="{BB962C8B-B14F-4D97-AF65-F5344CB8AC3E}">
        <p14:creationId xmlns:p14="http://schemas.microsoft.com/office/powerpoint/2010/main" val="1260629318"/>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1pPr>
      <a:lvl2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2pPr>
      <a:lvl3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3pPr>
      <a:lvl4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4pPr>
      <a:lvl5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5pPr>
      <a:lvl6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6pPr>
      <a:lvl7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7pPr>
      <a:lvl8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8pPr>
      <a:lvl9pPr marL="0" marR="0" indent="0" algn="l" defTabSz="914400" rtl="0" latinLnBrk="0">
        <a:lnSpc>
          <a:spcPct val="100000"/>
        </a:lnSpc>
        <a:spcBef>
          <a:spcPts val="0"/>
        </a:spcBef>
        <a:spcAft>
          <a:spcPts val="0"/>
        </a:spcAft>
        <a:buClrTx/>
        <a:buSzTx/>
        <a:buFontTx/>
        <a:buNone/>
        <a:tabLst/>
        <a:defRPr sz="4000" b="0" i="0" u="none" strike="noStrike" cap="none" spc="0" baseline="0">
          <a:ln>
            <a:noFill/>
          </a:ln>
          <a:solidFill>
            <a:srgbClr val="00783E"/>
          </a:solidFill>
          <a:effectLst>
            <a:outerShdw blurRad="50800" dist="38100" dir="2700000" rotWithShape="0">
              <a:srgbClr val="000000">
                <a:alpha val="40000"/>
              </a:srgbClr>
            </a:outerShdw>
          </a:effectLst>
          <a:uFillTx/>
          <a:latin typeface="Franklin Gothic Heavy"/>
          <a:ea typeface="Franklin Gothic Heavy"/>
          <a:cs typeface="Franklin Gothic Heavy"/>
          <a:sym typeface="Franklin Gothic Heavy"/>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1pPr>
      <a:lvl2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2pPr>
      <a:lvl3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3pPr>
      <a:lvl4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4pPr>
      <a:lvl5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5pPr>
      <a:lvl6pPr marL="2514600" marR="0" indent="-228600" algn="l" defTabSz="914400" rtl="0" latinLnBrk="0">
        <a:lnSpc>
          <a:spcPct val="100000"/>
        </a:lnSpc>
        <a:spcBef>
          <a:spcPts val="400"/>
        </a:spcBef>
        <a:spcAft>
          <a:spcPts val="0"/>
        </a:spcAft>
        <a:buClrTx/>
        <a:buSzPct val="85000"/>
        <a:buFontTx/>
        <a:buChar char="•"/>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6pPr>
      <a:lvl7pPr marL="2971800" marR="0" indent="-228600" algn="l" defTabSz="914400" rtl="0" latinLnBrk="0">
        <a:lnSpc>
          <a:spcPct val="100000"/>
        </a:lnSpc>
        <a:spcBef>
          <a:spcPts val="400"/>
        </a:spcBef>
        <a:spcAft>
          <a:spcPts val="0"/>
        </a:spcAft>
        <a:buClrTx/>
        <a:buSzPct val="85000"/>
        <a:buFontTx/>
        <a:buChar char="•"/>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7pPr>
      <a:lvl8pPr marL="3428999" marR="0" indent="-228599" algn="l" defTabSz="914400" rtl="0" latinLnBrk="0">
        <a:lnSpc>
          <a:spcPct val="100000"/>
        </a:lnSpc>
        <a:spcBef>
          <a:spcPts val="400"/>
        </a:spcBef>
        <a:spcAft>
          <a:spcPts val="0"/>
        </a:spcAft>
        <a:buClrTx/>
        <a:buSzPct val="85000"/>
        <a:buFontTx/>
        <a:buChar char="•"/>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8pPr>
      <a:lvl9pPr marL="3886199" marR="0" indent="-228599" algn="l" defTabSz="914400" rtl="0" latinLnBrk="0">
        <a:lnSpc>
          <a:spcPct val="100000"/>
        </a:lnSpc>
        <a:spcBef>
          <a:spcPts val="400"/>
        </a:spcBef>
        <a:spcAft>
          <a:spcPts val="0"/>
        </a:spcAft>
        <a:buClrTx/>
        <a:buSzPct val="85000"/>
        <a:buFontTx/>
        <a:buChar char="•"/>
        <a:tabLst/>
        <a:defRPr sz="2000" b="0" i="0" u="none" strike="noStrike" cap="none" spc="0" baseline="0">
          <a:ln>
            <a:noFill/>
          </a:ln>
          <a:solidFill>
            <a:schemeClr val="accent1"/>
          </a:solidFill>
          <a:uFillTx/>
          <a:latin typeface="Franklin Gothic Heavy"/>
          <a:ea typeface="Franklin Gothic Heavy"/>
          <a:cs typeface="Franklin Gothic Heavy"/>
          <a:sym typeface="Franklin Gothic Heavy"/>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hyperlink" Target="mailto:cclower@scvrd.net"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mailto:rskinner1@scvrd.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cid:image003.png@01D41DDD.D0F434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156" r="33524"/>
          <a:stretch/>
        </p:blipFill>
        <p:spPr>
          <a:xfrm>
            <a:off x="-2778074" y="-2286000"/>
            <a:ext cx="8503920" cy="9721396"/>
          </a:xfrm>
          <a:prstGeom prst="rect">
            <a:avLst/>
          </a:prstGeom>
        </p:spPr>
      </p:pic>
      <p:sp>
        <p:nvSpPr>
          <p:cNvPr id="2" name="Text Placeholder 1"/>
          <p:cNvSpPr>
            <a:spLocks noGrp="1"/>
          </p:cNvSpPr>
          <p:nvPr>
            <p:ph type="body" sz="quarter" idx="11"/>
          </p:nvPr>
        </p:nvSpPr>
        <p:spPr/>
        <p:txBody>
          <a:bodyPr/>
          <a:lstStyle/>
          <a:p>
            <a:pPr>
              <a:buFont typeface="Arial" panose="020B0604020202020204" pitchFamily="34" charset="0"/>
              <a:buChar char="•"/>
            </a:pPr>
            <a:r>
              <a:rPr lang="en-US" dirty="0"/>
              <a:t>The training was developed </a:t>
            </a:r>
            <a:r>
              <a:rPr lang="en-US" dirty="0" smtClean="0"/>
              <a:t>according to </a:t>
            </a:r>
            <a:r>
              <a:rPr lang="en-US" dirty="0"/>
              <a:t>industry </a:t>
            </a:r>
            <a:r>
              <a:rPr lang="en-US" dirty="0" smtClean="0"/>
              <a:t>needs</a:t>
            </a:r>
          </a:p>
          <a:p>
            <a:pPr marL="0" indent="0"/>
            <a:endParaRPr lang="en-US" dirty="0" smtClean="0"/>
          </a:p>
          <a:p>
            <a:pPr>
              <a:buFont typeface="Arial" panose="020B0604020202020204" pitchFamily="34" charset="0"/>
              <a:buChar char="•"/>
            </a:pPr>
            <a:r>
              <a:rPr lang="en-US" dirty="0"/>
              <a:t>Training can be modified based on Consumer’s needs </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Previous </a:t>
            </a:r>
            <a:r>
              <a:rPr lang="en-US" dirty="0"/>
              <a:t>experience </a:t>
            </a:r>
            <a:r>
              <a:rPr lang="en-US" dirty="0" smtClean="0"/>
              <a:t>and/or </a:t>
            </a:r>
            <a:r>
              <a:rPr lang="en-US" dirty="0"/>
              <a:t>training determines where they begin and how long they </a:t>
            </a:r>
            <a:r>
              <a:rPr lang="en-US" dirty="0" smtClean="0"/>
              <a:t>participate</a:t>
            </a:r>
            <a:endParaRPr lang="en-US" dirty="0"/>
          </a:p>
          <a:p>
            <a:pPr marL="0" indent="0"/>
            <a:endParaRPr lang="en-US" dirty="0"/>
          </a:p>
          <a:p>
            <a:pPr>
              <a:buFont typeface="Arial" panose="020B0604020202020204" pitchFamily="34" charset="0"/>
              <a:buChar char="•"/>
            </a:pPr>
            <a:endParaRPr lang="en-US" dirty="0"/>
          </a:p>
        </p:txBody>
      </p:sp>
      <p:grpSp>
        <p:nvGrpSpPr>
          <p:cNvPr id="3" name="Group 2"/>
          <p:cNvGrpSpPr/>
          <p:nvPr/>
        </p:nvGrpSpPr>
        <p:grpSpPr>
          <a:xfrm>
            <a:off x="-304800" y="-2514600"/>
            <a:ext cx="9906000" cy="10363200"/>
            <a:chOff x="-304800" y="-2514600"/>
            <a:chExt cx="9906000" cy="10363200"/>
          </a:xfrm>
        </p:grpSpPr>
        <p:sp>
          <p:nvSpPr>
            <p:cNvPr id="4" name="Flowchart: Document 3"/>
            <p:cNvSpPr/>
            <p:nvPr/>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5" name="Picture 2" descr="Z:\Public-Info\SCVRD\ADMINISTRATION\0412 - Public Information\Branding\Presentations\Files\VR Logo with letters and tagline_white letters.png"/>
            <p:cNvPicPr>
              <a:picLocks noChangeAspect="1" noChangeArrowheads="1"/>
            </p:cNvPicPr>
            <p:nvPr/>
          </p:nvPicPr>
          <p:blipFill>
            <a:blip r:embed="rId4" cstate="print"/>
            <a:srcRect/>
            <a:stretch>
              <a:fillRect/>
            </a:stretch>
          </p:blipFill>
          <p:spPr bwMode="auto">
            <a:xfrm>
              <a:off x="1473886" y="76200"/>
              <a:ext cx="2031314" cy="640080"/>
            </a:xfrm>
            <a:prstGeom prst="rect">
              <a:avLst/>
            </a:prstGeom>
            <a:noFill/>
          </p:spPr>
        </p:pic>
        <p:sp>
          <p:nvSpPr>
            <p:cNvPr id="6" name="Flowchart: Document 5"/>
            <p:cNvSpPr/>
            <p:nvPr/>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grpSp>
    </p:spTree>
    <p:extLst>
      <p:ext uri="{BB962C8B-B14F-4D97-AF65-F5344CB8AC3E}">
        <p14:creationId xmlns:p14="http://schemas.microsoft.com/office/powerpoint/2010/main" val="276925237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260600"/>
            <a:ext cx="7010400" cy="4673600"/>
          </a:xfrm>
          <a:prstGeom prst="rect">
            <a:avLst/>
          </a:prstGeom>
        </p:spPr>
      </p:pic>
      <p:sp>
        <p:nvSpPr>
          <p:cNvPr id="2" name="Text Placeholder 1"/>
          <p:cNvSpPr>
            <a:spLocks noGrp="1"/>
          </p:cNvSpPr>
          <p:nvPr>
            <p:ph type="body" sz="quarter" idx="11"/>
          </p:nvPr>
        </p:nvSpPr>
        <p:spPr/>
        <p:txBody>
          <a:bodyPr/>
          <a:lstStyle/>
          <a:p>
            <a:pPr>
              <a:buFont typeface="Arial" panose="020B0604020202020204" pitchFamily="34" charset="0"/>
              <a:buChar char="•"/>
            </a:pPr>
            <a:r>
              <a:rPr lang="en-US" dirty="0" smtClean="0"/>
              <a:t>Trainees utilize “live calls”</a:t>
            </a:r>
          </a:p>
          <a:p>
            <a:pPr>
              <a:buFont typeface="Arial" panose="020B0604020202020204" pitchFamily="34" charset="0"/>
              <a:buChar char="•"/>
            </a:pPr>
            <a:r>
              <a:rPr lang="en-US" dirty="0" smtClean="0"/>
              <a:t>BPO American provides an on-site trainer</a:t>
            </a:r>
          </a:p>
          <a:p>
            <a:pPr>
              <a:buFont typeface="Arial" panose="020B0604020202020204" pitchFamily="34" charset="0"/>
              <a:buChar char="•"/>
            </a:pPr>
            <a:r>
              <a:rPr lang="en-US" dirty="0" smtClean="0"/>
              <a:t>Trainees progress in call volume, leads to hire</a:t>
            </a:r>
            <a:endParaRPr lang="en-US" dirty="0"/>
          </a:p>
          <a:p>
            <a:pPr>
              <a:buFont typeface="Arial" panose="020B0604020202020204" pitchFamily="34" charset="0"/>
              <a:buChar char="•"/>
            </a:pPr>
            <a:endParaRPr lang="en-US" dirty="0"/>
          </a:p>
        </p:txBody>
      </p:sp>
      <p:pic>
        <p:nvPicPr>
          <p:cNvPr id="2050" name="Picture 2" descr="Customer Experience 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580" y="396240"/>
            <a:ext cx="904875" cy="4111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04800" y="-2514600"/>
            <a:ext cx="9906000" cy="10363200"/>
            <a:chOff x="-304800" y="-2514600"/>
            <a:chExt cx="9906000" cy="10363200"/>
          </a:xfrm>
        </p:grpSpPr>
        <p:sp>
          <p:nvSpPr>
            <p:cNvPr id="8" name="Flowchart: Document 7"/>
            <p:cNvSpPr/>
            <p:nvPr/>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9" name="Picture 2" descr="Z:\Public-Info\SCVRD\ADMINISTRATION\0412 - Public Information\Branding\Presentations\Files\VR Logo with letters and tagline_white letters.png"/>
            <p:cNvPicPr>
              <a:picLocks noChangeAspect="1" noChangeArrowheads="1"/>
            </p:cNvPicPr>
            <p:nvPr/>
          </p:nvPicPr>
          <p:blipFill>
            <a:blip r:embed="rId5" cstate="print"/>
            <a:srcRect/>
            <a:stretch>
              <a:fillRect/>
            </a:stretch>
          </p:blipFill>
          <p:spPr bwMode="auto">
            <a:xfrm>
              <a:off x="1473886" y="76200"/>
              <a:ext cx="2031314" cy="640080"/>
            </a:xfrm>
            <a:prstGeom prst="rect">
              <a:avLst/>
            </a:prstGeom>
            <a:noFill/>
          </p:spPr>
        </p:pic>
        <p:sp>
          <p:nvSpPr>
            <p:cNvPr id="10" name="Flowchart: Document 9"/>
            <p:cNvSpPr/>
            <p:nvPr/>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12" y="1143000"/>
            <a:ext cx="3688088" cy="1328931"/>
          </a:xfrm>
          <a:prstGeom prst="rect">
            <a:avLst/>
          </a:prstGeom>
        </p:spPr>
      </p:pic>
    </p:spTree>
    <p:extLst>
      <p:ext uri="{BB962C8B-B14F-4D97-AF65-F5344CB8AC3E}">
        <p14:creationId xmlns:p14="http://schemas.microsoft.com/office/powerpoint/2010/main" val="397518429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Text Placeholder 2"/>
          <p:cNvSpPr>
            <a:spLocks noGrp="1"/>
          </p:cNvSpPr>
          <p:nvPr>
            <p:ph type="body" idx="1"/>
          </p:nvPr>
        </p:nvSpPr>
        <p:spPr/>
        <p:txBody>
          <a:bodyPr/>
          <a:lstStyle/>
          <a:p>
            <a:r>
              <a:rPr lang="en-US" dirty="0"/>
              <a:t>Change Leads to Success</a:t>
            </a:r>
          </a:p>
          <a:p>
            <a:endParaRPr lang="en-US" dirty="0"/>
          </a:p>
        </p:txBody>
      </p:sp>
    </p:spTree>
    <p:extLst>
      <p:ext uri="{BB962C8B-B14F-4D97-AF65-F5344CB8AC3E}">
        <p14:creationId xmlns:p14="http://schemas.microsoft.com/office/powerpoint/2010/main" val="89885750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447801"/>
            <a:ext cx="7162800" cy="4585871"/>
          </a:xfrm>
          <a:prstGeom prst="rect">
            <a:avLst/>
          </a:prstGeom>
          <a:noFill/>
        </p:spPr>
        <p:txBody>
          <a:bodyPr wrap="square" rtlCol="0">
            <a:spAutoFit/>
          </a:bodyPr>
          <a:lstStyle/>
          <a:p>
            <a:r>
              <a:rPr lang="en-US" sz="2800" b="1" dirty="0" smtClean="0"/>
              <a:t>Success:</a:t>
            </a:r>
          </a:p>
          <a:p>
            <a:endParaRPr lang="en-US" dirty="0"/>
          </a:p>
          <a:p>
            <a:r>
              <a:rPr lang="en-US" dirty="0" smtClean="0"/>
              <a:t>More than </a:t>
            </a:r>
            <a:r>
              <a:rPr lang="en-US" dirty="0" smtClean="0"/>
              <a:t>19 </a:t>
            </a:r>
            <a:r>
              <a:rPr lang="en-US" dirty="0" smtClean="0"/>
              <a:t>Consumers have participated in training.</a:t>
            </a:r>
          </a:p>
          <a:p>
            <a:endParaRPr lang="en-US" dirty="0"/>
          </a:p>
          <a:p>
            <a:r>
              <a:rPr lang="en-US" b="1" dirty="0" smtClean="0"/>
              <a:t>Hires include:</a:t>
            </a:r>
          </a:p>
          <a:p>
            <a:r>
              <a:rPr lang="en-US" dirty="0" smtClean="0"/>
              <a:t>BPO American 				</a:t>
            </a:r>
            <a:r>
              <a:rPr lang="en-US" dirty="0" smtClean="0"/>
              <a:t>7</a:t>
            </a:r>
            <a:endParaRPr lang="en-US" dirty="0" smtClean="0"/>
          </a:p>
          <a:p>
            <a:r>
              <a:rPr lang="en-US" dirty="0" err="1" smtClean="0"/>
              <a:t>Sitel</a:t>
            </a:r>
            <a:r>
              <a:rPr lang="en-US" dirty="0" smtClean="0"/>
              <a:t> </a:t>
            </a:r>
            <a:r>
              <a:rPr lang="en-US" dirty="0"/>
              <a:t>	</a:t>
            </a:r>
            <a:r>
              <a:rPr lang="en-US" dirty="0" smtClean="0"/>
              <a:t>					</a:t>
            </a:r>
            <a:r>
              <a:rPr lang="en-US" dirty="0" smtClean="0"/>
              <a:t>4</a:t>
            </a:r>
            <a:endParaRPr lang="en-US" dirty="0" smtClean="0"/>
          </a:p>
          <a:p>
            <a:r>
              <a:rPr lang="en-US" dirty="0" smtClean="0"/>
              <a:t>TD Bank Customer Service		1</a:t>
            </a:r>
          </a:p>
          <a:p>
            <a:r>
              <a:rPr lang="en-US" dirty="0" smtClean="0"/>
              <a:t>Visiting Angels Home Health Care	1</a:t>
            </a:r>
          </a:p>
          <a:p>
            <a:r>
              <a:rPr lang="en-US" dirty="0" smtClean="0"/>
              <a:t>Home Instead Home Health		</a:t>
            </a:r>
            <a:r>
              <a:rPr lang="en-US" dirty="0" smtClean="0"/>
              <a:t>1</a:t>
            </a:r>
          </a:p>
          <a:p>
            <a:r>
              <a:rPr lang="en-US" dirty="0" smtClean="0"/>
              <a:t>Other Customer Service Positions	2</a:t>
            </a:r>
            <a:endParaRPr lang="en-US" dirty="0"/>
          </a:p>
        </p:txBody>
      </p:sp>
    </p:spTree>
    <p:extLst>
      <p:ext uri="{BB962C8B-B14F-4D97-AF65-F5344CB8AC3E}">
        <p14:creationId xmlns:p14="http://schemas.microsoft.com/office/powerpoint/2010/main" val="77153965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Customized Training</a:t>
            </a:r>
            <a:endParaRPr lang="en-US" dirty="0"/>
          </a:p>
        </p:txBody>
      </p:sp>
      <p:sp>
        <p:nvSpPr>
          <p:cNvPr id="3" name="Text Placeholder 2"/>
          <p:cNvSpPr>
            <a:spLocks noGrp="1"/>
          </p:cNvSpPr>
          <p:nvPr>
            <p:ph type="body" idx="1"/>
          </p:nvPr>
        </p:nvSpPr>
        <p:spPr/>
        <p:txBody>
          <a:bodyPr/>
          <a:lstStyle/>
          <a:p>
            <a:r>
              <a:rPr lang="en-US" dirty="0"/>
              <a:t>Change Leads to Success</a:t>
            </a:r>
          </a:p>
          <a:p>
            <a:endParaRPr lang="en-US" dirty="0"/>
          </a:p>
        </p:txBody>
      </p:sp>
    </p:spTree>
    <p:extLst>
      <p:ext uri="{BB962C8B-B14F-4D97-AF65-F5344CB8AC3E}">
        <p14:creationId xmlns:p14="http://schemas.microsoft.com/office/powerpoint/2010/main" val="296342557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Screenshot 2017-07-24 12.18.11.png" descr="Screenshot 2017-07-24 12.18.11.png"/>
          <p:cNvPicPr>
            <a:picLocks noChangeAspect="1"/>
          </p:cNvPicPr>
          <p:nvPr/>
        </p:nvPicPr>
        <p:blipFill>
          <a:blip r:embed="rId3" cstate="print">
            <a:extLst/>
          </a:blip>
          <a:stretch>
            <a:fillRect/>
          </a:stretch>
        </p:blipFill>
        <p:spPr>
          <a:xfrm>
            <a:off x="-2758155" y="-1554151"/>
            <a:ext cx="16961681" cy="9272491"/>
          </a:xfrm>
          <a:prstGeom prst="rect">
            <a:avLst/>
          </a:prstGeom>
          <a:ln w="12700">
            <a:miter lim="400000"/>
          </a:ln>
        </p:spPr>
      </p:pic>
      <p:grpSp>
        <p:nvGrpSpPr>
          <p:cNvPr id="158" name="Group"/>
          <p:cNvGrpSpPr/>
          <p:nvPr/>
        </p:nvGrpSpPr>
        <p:grpSpPr>
          <a:xfrm>
            <a:off x="-304801" y="-2514601"/>
            <a:ext cx="9906002" cy="10363202"/>
            <a:chOff x="0" y="0"/>
            <a:chExt cx="9906000" cy="10363201"/>
          </a:xfrm>
        </p:grpSpPr>
        <p:sp>
          <p:nvSpPr>
            <p:cNvPr id="154" name="Shape"/>
            <p:cNvSpPr/>
            <p:nvPr/>
          </p:nvSpPr>
          <p:spPr>
            <a:xfrm>
              <a:off x="0" y="0"/>
              <a:ext cx="9906001" cy="3385271"/>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783E"/>
            </a:solidFill>
            <a:ln w="9525" cap="flat">
              <a:solidFill>
                <a:srgbClr val="55565A"/>
              </a:solidFill>
              <a:prstDash val="solid"/>
              <a:miter lim="800000"/>
            </a:ln>
            <a:effectLst>
              <a:outerShdw blurRad="50800" dist="38100" dir="2700000" rotWithShape="0">
                <a:srgbClr val="000000">
                  <a:alpha val="40000"/>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55565A"/>
                  </a:solidFill>
                  <a:latin typeface="Verdana"/>
                  <a:ea typeface="Verdana"/>
                  <a:cs typeface="Verdana"/>
                  <a:sym typeface="Verdana"/>
                </a:defRPr>
              </a:pPr>
              <a:endParaRPr kumimoji="0" sz="2400" b="0" i="0" u="none" strike="noStrike" kern="0" cap="none" spc="0" normalizeH="0" baseline="0" noProof="0">
                <a:ln>
                  <a:noFill/>
                </a:ln>
                <a:solidFill>
                  <a:srgbClr val="55565A"/>
                </a:solidFill>
                <a:effectLst/>
                <a:uLnTx/>
                <a:uFillTx/>
                <a:latin typeface="Verdana"/>
                <a:sym typeface="Verdana"/>
              </a:endParaRPr>
            </a:p>
          </p:txBody>
        </p:sp>
        <p:pic>
          <p:nvPicPr>
            <p:cNvPr id="155" name="Z:\Public-Info\SCVRD\ADMINISTRATION\0412 - Public Information\Branding\Presentations\Files\VR Logo with letters and tagline_white letters.png" descr="Z:\Public-Info\SCVRD\ADMINISTRATION\0412 - Public Information\Branding\Presentations\Files\VR Logo with letters and tagline_white letters.png"/>
            <p:cNvPicPr>
              <a:picLocks noChangeAspect="1"/>
            </p:cNvPicPr>
            <p:nvPr/>
          </p:nvPicPr>
          <p:blipFill>
            <a:blip r:embed="rId4" cstate="print">
              <a:extLst/>
            </a:blip>
            <a:stretch>
              <a:fillRect/>
            </a:stretch>
          </p:blipFill>
          <p:spPr>
            <a:xfrm>
              <a:off x="1778686" y="2590800"/>
              <a:ext cx="2031314" cy="640082"/>
            </a:xfrm>
            <a:prstGeom prst="rect">
              <a:avLst/>
            </a:prstGeom>
            <a:ln w="12700" cap="flat">
              <a:noFill/>
              <a:miter lim="400000"/>
            </a:ln>
            <a:effectLst/>
          </p:spPr>
        </p:pic>
        <p:sp>
          <p:nvSpPr>
            <p:cNvPr id="156" name="Shape"/>
            <p:cNvSpPr/>
            <p:nvPr/>
          </p:nvSpPr>
          <p:spPr>
            <a:xfrm rot="10800000">
              <a:off x="0" y="8933865"/>
              <a:ext cx="9906000" cy="1429337"/>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2060"/>
            </a:solidFill>
            <a:ln w="12700" cap="flat">
              <a:noFill/>
              <a:miter lim="400000"/>
            </a:ln>
            <a:effectLst>
              <a:outerShdw blurRad="50800" dist="38100" dir="13500000" rotWithShape="0">
                <a:srgbClr val="000000">
                  <a:alpha val="40000"/>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55565A"/>
                  </a:solidFill>
                  <a:latin typeface="Verdana"/>
                  <a:ea typeface="Verdana"/>
                  <a:cs typeface="Verdana"/>
                  <a:sym typeface="Verdana"/>
                </a:defRPr>
              </a:pPr>
              <a:endParaRPr kumimoji="0" sz="2400" b="0" i="0" u="none" strike="noStrike" kern="0" cap="none" spc="0" normalizeH="0" baseline="0" noProof="0">
                <a:ln>
                  <a:noFill/>
                </a:ln>
                <a:solidFill>
                  <a:srgbClr val="55565A"/>
                </a:solidFill>
                <a:effectLst/>
                <a:uLnTx/>
                <a:uFillTx/>
                <a:latin typeface="Verdana"/>
                <a:sym typeface="Verdana"/>
              </a:endParaRPr>
            </a:p>
          </p:txBody>
        </p:sp>
        <p:sp>
          <p:nvSpPr>
            <p:cNvPr id="157" name="scvrd.net"/>
            <p:cNvSpPr txBox="1"/>
            <p:nvPr/>
          </p:nvSpPr>
          <p:spPr>
            <a:xfrm>
              <a:off x="6596965" y="8991602"/>
              <a:ext cx="934451" cy="30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a:defRPr sz="1400" b="0">
                  <a:solidFill>
                    <a:srgbClr val="F5C400"/>
                  </a:solidFill>
                  <a:latin typeface="Verdana"/>
                  <a:ea typeface="Verdana"/>
                  <a:cs typeface="Verdana"/>
                  <a:sym typeface="Verdan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5C400"/>
                  </a:solidFill>
                  <a:effectLst/>
                  <a:uLnTx/>
                  <a:uFillTx/>
                  <a:latin typeface="Verdana"/>
                  <a:sym typeface="Verdana"/>
                </a:rPr>
                <a:t>scvrd.net</a:t>
              </a:r>
            </a:p>
          </p:txBody>
        </p:sp>
      </p:grpSp>
      <p:sp>
        <p:nvSpPr>
          <p:cNvPr id="159" name="Rounded Rectangle"/>
          <p:cNvSpPr/>
          <p:nvPr/>
        </p:nvSpPr>
        <p:spPr>
          <a:xfrm>
            <a:off x="-330200" y="3722882"/>
            <a:ext cx="9804400" cy="2280743"/>
          </a:xfrm>
          <a:prstGeom prst="roundRect">
            <a:avLst>
              <a:gd name="adj" fmla="val 6775"/>
            </a:avLst>
          </a:prstGeom>
          <a:solidFill>
            <a:srgbClr val="000000">
              <a:alpha val="49693"/>
            </a:srgbClr>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Helvetica"/>
              <a:sym typeface="Helvetica"/>
            </a:endParaRPr>
          </a:p>
        </p:txBody>
      </p:sp>
      <p:sp>
        <p:nvSpPr>
          <p:cNvPr id="160" name="BDS established partnership with Ruiz Foods HR Manager in 2015"/>
          <p:cNvSpPr txBox="1"/>
          <p:nvPr/>
        </p:nvSpPr>
        <p:spPr>
          <a:xfrm>
            <a:off x="446771" y="3884931"/>
            <a:ext cx="5502333" cy="828039"/>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Helvetica"/>
                <a:sym typeface="Helvetica"/>
              </a:rPr>
              <a:t>BDS established partnership with Ruiz Foods HR Manager in 2015</a:t>
            </a:r>
          </a:p>
        </p:txBody>
      </p:sp>
      <p:sp>
        <p:nvSpPr>
          <p:cNvPr id="161" name="Ruiz Foods needed more skilled candidates"/>
          <p:cNvSpPr txBox="1"/>
          <p:nvPr/>
        </p:nvSpPr>
        <p:spPr>
          <a:xfrm>
            <a:off x="446771" y="5332731"/>
            <a:ext cx="6438711" cy="459739"/>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Helvetica"/>
                <a:sym typeface="Helvetica"/>
              </a:rPr>
              <a:t>Ruiz Foods needed more skilled candidates</a:t>
            </a:r>
          </a:p>
        </p:txBody>
      </p:sp>
      <p:sp>
        <p:nvSpPr>
          <p:cNvPr id="162" name="3 clients hired into entry level positions"/>
          <p:cNvSpPr txBox="1"/>
          <p:nvPr/>
        </p:nvSpPr>
        <p:spPr>
          <a:xfrm>
            <a:off x="446771" y="4792981"/>
            <a:ext cx="6706319" cy="461661"/>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Helvetica"/>
                <a:sym typeface="Helvetica"/>
              </a:rPr>
              <a:t>3 </a:t>
            </a:r>
            <a:r>
              <a:rPr lang="en-US" b="1" kern="0" dirty="0" smtClean="0">
                <a:solidFill>
                  <a:srgbClr val="FFFFFF"/>
                </a:solidFill>
                <a:latin typeface="Helvetica"/>
                <a:sym typeface="Helvetica"/>
              </a:rPr>
              <a:t>consumers</a:t>
            </a:r>
            <a:r>
              <a:rPr kumimoji="0" sz="2400" b="1" i="0" u="none" strike="noStrike" kern="0" cap="none" spc="0" normalizeH="0" baseline="0" noProof="0" dirty="0" smtClean="0">
                <a:ln>
                  <a:noFill/>
                </a:ln>
                <a:solidFill>
                  <a:srgbClr val="FFFFFF"/>
                </a:solidFill>
                <a:effectLst/>
                <a:uLnTx/>
                <a:uFillTx/>
                <a:latin typeface="Helvetica"/>
                <a:sym typeface="Helvetica"/>
              </a:rPr>
              <a:t> </a:t>
            </a:r>
            <a:r>
              <a:rPr kumimoji="0" sz="2400" b="1" i="0" u="none" strike="noStrike" kern="0" cap="none" spc="0" normalizeH="0" baseline="0" noProof="0" dirty="0">
                <a:ln>
                  <a:noFill/>
                </a:ln>
                <a:solidFill>
                  <a:srgbClr val="FFFFFF"/>
                </a:solidFill>
                <a:effectLst/>
                <a:uLnTx/>
                <a:uFillTx/>
                <a:latin typeface="Helvetica"/>
                <a:sym typeface="Helvetica"/>
              </a:rPr>
              <a:t>hired into entry level positions</a:t>
            </a:r>
          </a:p>
        </p:txBody>
      </p:sp>
      <p:sp>
        <p:nvSpPr>
          <p:cNvPr id="163" name="Technical college partnership"/>
          <p:cNvSpPr txBox="1"/>
          <p:nvPr/>
        </p:nvSpPr>
        <p:spPr>
          <a:xfrm>
            <a:off x="446771" y="1381760"/>
            <a:ext cx="6127523" cy="1361439"/>
          </a:xfrm>
          <a:prstGeom prst="rect">
            <a:avLst/>
          </a:prstGeom>
          <a:ln w="12700">
            <a:miter lim="400000"/>
          </a:ln>
          <a:effectLst>
            <a:outerShdw blurRad="50800" dist="38100" dir="2700000" rotWithShape="0">
              <a:srgbClr val="000000"/>
            </a:outerShdw>
          </a:effectLst>
          <a:extLst>
            <a:ext uri="{C572A759-6A51-4108-AA02-DFA0A04FC94B}">
              <ma14:wrappingTextBoxFlag xmlns:ma14="http://schemas.microsoft.com/office/mac/drawingml/2011/main" xmlns="" val="1"/>
            </a:ext>
          </a:extLst>
        </p:spPr>
        <p:txBody>
          <a:bodyPr lIns="45718" tIns="45718" rIns="45718" bIns="45718">
            <a:spAutoFit/>
          </a:bodyPr>
          <a:lstStyle>
            <a:lvl1pPr>
              <a:defRPr sz="4200">
                <a:solidFill>
                  <a:srgbClr val="FFDE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4200" b="1" i="0" u="none" strike="noStrike" kern="0" cap="none" spc="0" normalizeH="0" baseline="0" noProof="0" dirty="0">
                <a:ln>
                  <a:noFill/>
                </a:ln>
                <a:solidFill>
                  <a:srgbClr val="FFDE00"/>
                </a:solidFill>
                <a:effectLst/>
                <a:uLnTx/>
                <a:uFillTx/>
                <a:latin typeface="Helvetica"/>
                <a:sym typeface="Helvetica"/>
              </a:rPr>
              <a:t>Technical college partnership</a:t>
            </a:r>
          </a:p>
        </p:txBody>
      </p:sp>
    </p:spTree>
    <p:extLst>
      <p:ext uri="{BB962C8B-B14F-4D97-AF65-F5344CB8AC3E}">
        <p14:creationId xmlns:p14="http://schemas.microsoft.com/office/powerpoint/2010/main" val="2506617497"/>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0"/>
                                        </p:tgtEl>
                                        <p:attrNameLst>
                                          <p:attrName>style.visibility</p:attrName>
                                        </p:attrNameLst>
                                      </p:cBhvr>
                                      <p:to>
                                        <p:strVal val="visible"/>
                                      </p:to>
                                    </p:set>
                                    <p:animEffect transition="in" filter="fade">
                                      <p:cBhvr>
                                        <p:cTn id="10" dur="1000"/>
                                        <p:tgtEl>
                                          <p:spTgt spid="16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9"/>
                                        </p:tgtEl>
                                        <p:attrNameLst>
                                          <p:attrName>style.visibility</p:attrName>
                                        </p:attrNameLst>
                                      </p:cBhvr>
                                      <p:to>
                                        <p:strVal val="visible"/>
                                      </p:to>
                                    </p:set>
                                    <p:animEffect transition="in" filter="fade">
                                      <p:cBhvr>
                                        <p:cTn id="13" dur="1000"/>
                                        <p:tgtEl>
                                          <p:spTgt spid="15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1000"/>
                                        <p:tgtEl>
                                          <p:spTgt spid="162"/>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advAuto="0"/>
      <p:bldP spid="160" grpId="0" animBg="1" advAuto="0"/>
      <p:bldP spid="161" grpId="0" animBg="1" advAuto="0"/>
      <p:bldP spid="162" grpId="0" animBg="1" advAuto="0"/>
      <p:bldP spid="16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G_0711.JPG" descr="IMG_0711.JPG"/>
          <p:cNvPicPr>
            <a:picLocks noChangeAspect="1"/>
          </p:cNvPicPr>
          <p:nvPr/>
        </p:nvPicPr>
        <p:blipFill>
          <a:blip r:embed="rId3" cstate="print">
            <a:extLst/>
          </a:blip>
          <a:stretch>
            <a:fillRect/>
          </a:stretch>
        </p:blipFill>
        <p:spPr>
          <a:xfrm>
            <a:off x="-1204327" y="210836"/>
            <a:ext cx="11832054" cy="6658131"/>
          </a:xfrm>
          <a:prstGeom prst="rect">
            <a:avLst/>
          </a:prstGeom>
          <a:ln w="12700">
            <a:miter lim="400000"/>
          </a:ln>
        </p:spPr>
      </p:pic>
      <p:sp>
        <p:nvSpPr>
          <p:cNvPr id="168" name="Rounded Rectangle"/>
          <p:cNvSpPr/>
          <p:nvPr/>
        </p:nvSpPr>
        <p:spPr>
          <a:xfrm>
            <a:off x="3251199" y="2940972"/>
            <a:ext cx="6390522" cy="3975659"/>
          </a:xfrm>
          <a:prstGeom prst="roundRect">
            <a:avLst>
              <a:gd name="adj" fmla="val 3887"/>
            </a:avLst>
          </a:prstGeom>
          <a:solidFill>
            <a:srgbClr val="000000">
              <a:alpha val="59551"/>
            </a:srgbClr>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Helvetica"/>
              <a:sym typeface="Helvetica"/>
            </a:endParaRPr>
          </a:p>
        </p:txBody>
      </p:sp>
      <p:pic>
        <p:nvPicPr>
          <p:cNvPr id="169" name="SiMT logo - ALT.png" descr="SiMT logo - ALT.png"/>
          <p:cNvPicPr>
            <a:picLocks noChangeAspect="1"/>
          </p:cNvPicPr>
          <p:nvPr/>
        </p:nvPicPr>
        <p:blipFill>
          <a:blip r:embed="rId4" cstate="print">
            <a:extLst/>
          </a:blip>
          <a:stretch>
            <a:fillRect/>
          </a:stretch>
        </p:blipFill>
        <p:spPr>
          <a:xfrm>
            <a:off x="5772970" y="119651"/>
            <a:ext cx="3380116" cy="1478801"/>
          </a:xfrm>
          <a:prstGeom prst="rect">
            <a:avLst/>
          </a:prstGeom>
          <a:ln w="12700">
            <a:miter lim="400000"/>
          </a:ln>
        </p:spPr>
      </p:pic>
      <p:grpSp>
        <p:nvGrpSpPr>
          <p:cNvPr id="174" name="Group"/>
          <p:cNvGrpSpPr/>
          <p:nvPr/>
        </p:nvGrpSpPr>
        <p:grpSpPr>
          <a:xfrm>
            <a:off x="-304801" y="-2514601"/>
            <a:ext cx="9906002" cy="10363202"/>
            <a:chOff x="0" y="0"/>
            <a:chExt cx="9906000" cy="10363201"/>
          </a:xfrm>
        </p:grpSpPr>
        <p:sp>
          <p:nvSpPr>
            <p:cNvPr id="170" name="Shape"/>
            <p:cNvSpPr/>
            <p:nvPr/>
          </p:nvSpPr>
          <p:spPr>
            <a:xfrm>
              <a:off x="0" y="0"/>
              <a:ext cx="9906001" cy="3385271"/>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783E"/>
            </a:solidFill>
            <a:ln w="9525" cap="flat">
              <a:solidFill>
                <a:srgbClr val="55565A"/>
              </a:solidFill>
              <a:prstDash val="solid"/>
              <a:miter lim="800000"/>
            </a:ln>
            <a:effectLst>
              <a:outerShdw blurRad="50800" dist="38100" dir="2700000" rotWithShape="0">
                <a:srgbClr val="000000">
                  <a:alpha val="40000"/>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55565A"/>
                  </a:solidFill>
                  <a:latin typeface="Verdana"/>
                  <a:ea typeface="Verdana"/>
                  <a:cs typeface="Verdana"/>
                  <a:sym typeface="Verdana"/>
                </a:defRPr>
              </a:pPr>
              <a:endParaRPr kumimoji="0" sz="2400" b="0" i="0" u="none" strike="noStrike" kern="0" cap="none" spc="0" normalizeH="0" baseline="0" noProof="0">
                <a:ln>
                  <a:noFill/>
                </a:ln>
                <a:solidFill>
                  <a:srgbClr val="55565A"/>
                </a:solidFill>
                <a:effectLst/>
                <a:uLnTx/>
                <a:uFillTx/>
                <a:latin typeface="Verdana"/>
                <a:sym typeface="Verdana"/>
              </a:endParaRPr>
            </a:p>
          </p:txBody>
        </p:sp>
        <p:pic>
          <p:nvPicPr>
            <p:cNvPr id="171" name="Z:\Public-Info\SCVRD\ADMINISTRATION\0412 - Public Information\Branding\Presentations\Files\VR Logo with letters and tagline_white letters.png" descr="Z:\Public-Info\SCVRD\ADMINISTRATION\0412 - Public Information\Branding\Presentations\Files\VR Logo with letters and tagline_white letters.png"/>
            <p:cNvPicPr>
              <a:picLocks noChangeAspect="1"/>
            </p:cNvPicPr>
            <p:nvPr/>
          </p:nvPicPr>
          <p:blipFill>
            <a:blip r:embed="rId5" cstate="print">
              <a:extLst/>
            </a:blip>
            <a:stretch>
              <a:fillRect/>
            </a:stretch>
          </p:blipFill>
          <p:spPr>
            <a:xfrm>
              <a:off x="1778686" y="2590800"/>
              <a:ext cx="2031314" cy="640082"/>
            </a:xfrm>
            <a:prstGeom prst="rect">
              <a:avLst/>
            </a:prstGeom>
            <a:ln w="12700" cap="flat">
              <a:noFill/>
              <a:miter lim="400000"/>
            </a:ln>
            <a:effectLst/>
          </p:spPr>
        </p:pic>
        <p:sp>
          <p:nvSpPr>
            <p:cNvPr id="172" name="Shape"/>
            <p:cNvSpPr/>
            <p:nvPr/>
          </p:nvSpPr>
          <p:spPr>
            <a:xfrm rot="10800000">
              <a:off x="0" y="8933865"/>
              <a:ext cx="9906000" cy="1429337"/>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2060"/>
            </a:solidFill>
            <a:ln w="12700" cap="flat">
              <a:noFill/>
              <a:miter lim="400000"/>
            </a:ln>
            <a:effectLst>
              <a:outerShdw blurRad="50800" dist="38100" dir="13500000" rotWithShape="0">
                <a:srgbClr val="000000">
                  <a:alpha val="40000"/>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55565A"/>
                  </a:solidFill>
                  <a:latin typeface="Verdana"/>
                  <a:ea typeface="Verdana"/>
                  <a:cs typeface="Verdana"/>
                  <a:sym typeface="Verdana"/>
                </a:defRPr>
              </a:pPr>
              <a:endParaRPr kumimoji="0" sz="2400" b="0" i="0" u="none" strike="noStrike" kern="0" cap="none" spc="0" normalizeH="0" baseline="0" noProof="0">
                <a:ln>
                  <a:noFill/>
                </a:ln>
                <a:solidFill>
                  <a:srgbClr val="55565A"/>
                </a:solidFill>
                <a:effectLst/>
                <a:uLnTx/>
                <a:uFillTx/>
                <a:latin typeface="Verdana"/>
                <a:sym typeface="Verdana"/>
              </a:endParaRPr>
            </a:p>
          </p:txBody>
        </p:sp>
        <p:sp>
          <p:nvSpPr>
            <p:cNvPr id="173" name="scvrd.net"/>
            <p:cNvSpPr txBox="1"/>
            <p:nvPr/>
          </p:nvSpPr>
          <p:spPr>
            <a:xfrm>
              <a:off x="6596965" y="8991602"/>
              <a:ext cx="934451" cy="30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a:defRPr sz="1400" b="0">
                  <a:solidFill>
                    <a:srgbClr val="F5C400"/>
                  </a:solidFill>
                  <a:latin typeface="Verdana"/>
                  <a:ea typeface="Verdana"/>
                  <a:cs typeface="Verdana"/>
                  <a:sym typeface="Verdan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5C400"/>
                  </a:solidFill>
                  <a:effectLst/>
                  <a:uLnTx/>
                  <a:uFillTx/>
                  <a:latin typeface="Verdana"/>
                  <a:sym typeface="Verdana"/>
                </a:rPr>
                <a:t>scvrd.net</a:t>
              </a:r>
            </a:p>
          </p:txBody>
        </p:sp>
      </p:grpSp>
      <p:sp>
        <p:nvSpPr>
          <p:cNvPr id="175" name="Clients receive WorkKeys assessment…"/>
          <p:cNvSpPr txBox="1"/>
          <p:nvPr/>
        </p:nvSpPr>
        <p:spPr>
          <a:xfrm>
            <a:off x="3392309" y="3077797"/>
            <a:ext cx="5641965" cy="3662537"/>
          </a:xfrm>
          <a:prstGeom prst="rect">
            <a:avLst/>
          </a:prstGeom>
          <a:ln w="12700">
            <a:miter lim="400000"/>
          </a:ln>
          <a:effectLst>
            <a:outerShdw blurRad="50800" dist="38100" dir="2700000" rotWithShape="0">
              <a:srgbClr val="000000">
                <a:alpha val="50000"/>
              </a:srgbClr>
            </a:outerShdw>
          </a:effectLst>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1200"/>
              </a:spcBef>
              <a:spcAft>
                <a:spcPts val="0"/>
              </a:spcAft>
              <a:buClrTx/>
              <a:buSzTx/>
              <a:buFontTx/>
              <a:buNone/>
              <a:tabLst/>
              <a:defRPr sz="2000"/>
            </a:pPr>
            <a:r>
              <a:rPr kumimoji="0" sz="2000" b="1" i="0" u="none" strike="noStrike" kern="0" cap="none" spc="0" normalizeH="0" baseline="0" noProof="0" dirty="0" smtClean="0">
                <a:ln>
                  <a:noFill/>
                </a:ln>
                <a:solidFill>
                  <a:srgbClr val="FFFFFF"/>
                </a:solidFill>
                <a:effectLst/>
                <a:uLnTx/>
                <a:uFillTx/>
                <a:latin typeface="Helvetica"/>
                <a:sym typeface="Helvetica"/>
              </a:rPr>
              <a:t>C</a:t>
            </a:r>
            <a:r>
              <a:rPr kumimoji="0" lang="en-US" sz="2000" b="1" i="0" u="none" strike="noStrike" kern="0" cap="none" spc="0" normalizeH="0" baseline="0" noProof="0" dirty="0" smtClean="0">
                <a:ln>
                  <a:noFill/>
                </a:ln>
                <a:solidFill>
                  <a:srgbClr val="FFFFFF"/>
                </a:solidFill>
                <a:effectLst/>
                <a:uLnTx/>
                <a:uFillTx/>
                <a:latin typeface="Helvetica"/>
                <a:sym typeface="Helvetica"/>
              </a:rPr>
              <a:t>onsumers</a:t>
            </a:r>
            <a:r>
              <a:rPr kumimoji="0" sz="2000" b="1" i="0" u="none" strike="noStrike" kern="0" cap="none" spc="0" normalizeH="0" baseline="0" noProof="0" dirty="0" smtClean="0">
                <a:ln>
                  <a:noFill/>
                </a:ln>
                <a:solidFill>
                  <a:srgbClr val="FFFFFF"/>
                </a:solidFill>
                <a:effectLst/>
                <a:uLnTx/>
                <a:uFillTx/>
                <a:latin typeface="Helvetica"/>
                <a:sym typeface="Helvetica"/>
              </a:rPr>
              <a:t> </a:t>
            </a:r>
            <a:r>
              <a:rPr kumimoji="0" lang="en-US" sz="2000" b="1" i="0" u="none" strike="noStrike" kern="0" cap="none" spc="0" normalizeH="0" baseline="0" noProof="0" dirty="0" smtClean="0">
                <a:ln>
                  <a:noFill/>
                </a:ln>
                <a:solidFill>
                  <a:srgbClr val="FFFFFF"/>
                </a:solidFill>
                <a:effectLst/>
                <a:uLnTx/>
                <a:uFillTx/>
                <a:latin typeface="Helvetica"/>
                <a:sym typeface="Helvetica"/>
              </a:rPr>
              <a:t>are assessed in the </a:t>
            </a:r>
            <a:r>
              <a:rPr lang="en-US" sz="2000" b="1" kern="0" dirty="0" smtClean="0">
                <a:solidFill>
                  <a:srgbClr val="FFFFFF"/>
                </a:solidFill>
                <a:latin typeface="Helvetica"/>
                <a:sym typeface="Helvetica"/>
              </a:rPr>
              <a:t>Work Training Center</a:t>
            </a:r>
          </a:p>
          <a:p>
            <a:pPr marL="0" marR="0" lvl="0" indent="0" algn="l" defTabSz="914400" rtl="0" eaLnBrk="1" fontAlgn="auto" latinLnBrk="0" hangingPunct="0">
              <a:lnSpc>
                <a:spcPct val="100000"/>
              </a:lnSpc>
              <a:spcBef>
                <a:spcPts val="1200"/>
              </a:spcBef>
              <a:spcAft>
                <a:spcPts val="0"/>
              </a:spcAft>
              <a:buClrTx/>
              <a:buSzTx/>
              <a:buFontTx/>
              <a:buNone/>
              <a:tabLst/>
              <a:defRPr sz="2000"/>
            </a:pPr>
            <a:r>
              <a:rPr kumimoji="0" sz="2000" b="1" i="0" u="none" strike="noStrike" kern="0" cap="none" spc="0" normalizeH="0" baseline="0" noProof="0" dirty="0" err="1" smtClean="0">
                <a:ln>
                  <a:noFill/>
                </a:ln>
                <a:solidFill>
                  <a:srgbClr val="FFFFFF"/>
                </a:solidFill>
                <a:effectLst/>
                <a:uLnTx/>
                <a:uFillTx/>
                <a:latin typeface="Helvetica"/>
                <a:sym typeface="Helvetica"/>
              </a:rPr>
              <a:t>SiMT</a:t>
            </a:r>
            <a:r>
              <a:rPr kumimoji="0" sz="2000" b="1" i="0" u="none" strike="noStrike" kern="0" cap="none" spc="0" normalizeH="0" baseline="0" noProof="0" dirty="0" smtClean="0">
                <a:ln>
                  <a:noFill/>
                </a:ln>
                <a:solidFill>
                  <a:srgbClr val="FFFFFF"/>
                </a:solidFill>
                <a:effectLst/>
                <a:uLnTx/>
                <a:uFillTx/>
                <a:latin typeface="Helvetica"/>
                <a:sym typeface="Helvetica"/>
              </a:rPr>
              <a:t> </a:t>
            </a:r>
            <a:r>
              <a:rPr kumimoji="0" sz="2000" b="1" i="0" u="none" strike="noStrike" kern="0" cap="none" spc="0" normalizeH="0" baseline="0" noProof="0" dirty="0">
                <a:ln>
                  <a:noFill/>
                </a:ln>
                <a:solidFill>
                  <a:srgbClr val="FFFFFF"/>
                </a:solidFill>
                <a:effectLst/>
                <a:uLnTx/>
                <a:uFillTx/>
                <a:latin typeface="Helvetica"/>
                <a:sym typeface="Helvetica"/>
              </a:rPr>
              <a:t>customized Manufacturing Certification Program to meet Ruiz Foods’ needs</a:t>
            </a:r>
          </a:p>
          <a:p>
            <a:pPr marL="240631" marR="0" lvl="0" indent="-240631" algn="l" defTabSz="914400" rtl="0" eaLnBrk="1" fontAlgn="auto" latinLnBrk="0" hangingPunct="0">
              <a:lnSpc>
                <a:spcPct val="100000"/>
              </a:lnSpc>
              <a:spcBef>
                <a:spcPts val="600"/>
              </a:spcBef>
              <a:spcAft>
                <a:spcPts val="0"/>
              </a:spcAft>
              <a:buClrTx/>
              <a:buSzPct val="100000"/>
              <a:buFontTx/>
              <a:buChar char="•"/>
              <a:tabLst/>
              <a:defRPr sz="1800" b="0"/>
            </a:pPr>
            <a:r>
              <a:rPr kumimoji="0" sz="1800" b="0" i="0" u="none" strike="noStrike" kern="0" cap="none" spc="0" normalizeH="0" baseline="0" noProof="0" dirty="0">
                <a:ln>
                  <a:noFill/>
                </a:ln>
                <a:solidFill>
                  <a:srgbClr val="FFFFFF"/>
                </a:solidFill>
                <a:effectLst/>
                <a:uLnTx/>
                <a:uFillTx/>
                <a:latin typeface="Helvetica"/>
                <a:sym typeface="Helvetica"/>
              </a:rPr>
              <a:t>Training condensed to 1 week</a:t>
            </a:r>
          </a:p>
          <a:p>
            <a:pPr marL="240631" marR="0" lvl="0" indent="-240631" algn="l" defTabSz="914400" rtl="0" eaLnBrk="1" fontAlgn="auto" latinLnBrk="0" hangingPunct="0">
              <a:lnSpc>
                <a:spcPct val="100000"/>
              </a:lnSpc>
              <a:spcBef>
                <a:spcPts val="600"/>
              </a:spcBef>
              <a:spcAft>
                <a:spcPts val="0"/>
              </a:spcAft>
              <a:buClrTx/>
              <a:buSzPct val="100000"/>
              <a:buFontTx/>
              <a:buChar char="•"/>
              <a:tabLst/>
              <a:defRPr sz="1800" b="0"/>
            </a:pPr>
            <a:r>
              <a:rPr kumimoji="0" sz="1800" b="0" i="0" u="none" strike="noStrike" kern="0" cap="none" spc="0" normalizeH="0" baseline="0" noProof="0" dirty="0">
                <a:ln>
                  <a:noFill/>
                </a:ln>
                <a:solidFill>
                  <a:srgbClr val="FFFFFF"/>
                </a:solidFill>
                <a:effectLst/>
                <a:uLnTx/>
                <a:uFillTx/>
                <a:latin typeface="Helvetica"/>
                <a:sym typeface="Helvetica"/>
              </a:rPr>
              <a:t>Sigma Six certification</a:t>
            </a:r>
          </a:p>
          <a:p>
            <a:pPr marL="240631" marR="0" lvl="0" indent="-240631" algn="l" defTabSz="914400" rtl="0" eaLnBrk="1" fontAlgn="auto" latinLnBrk="0" hangingPunct="0">
              <a:lnSpc>
                <a:spcPct val="100000"/>
              </a:lnSpc>
              <a:spcBef>
                <a:spcPts val="600"/>
              </a:spcBef>
              <a:spcAft>
                <a:spcPts val="0"/>
              </a:spcAft>
              <a:buClrTx/>
              <a:buSzPct val="100000"/>
              <a:buFontTx/>
              <a:buChar char="•"/>
              <a:tabLst/>
              <a:defRPr sz="1800" b="0"/>
            </a:pPr>
            <a:r>
              <a:rPr kumimoji="0" sz="1800" b="0" i="0" u="none" strike="noStrike" kern="0" cap="none" spc="0" normalizeH="0" baseline="0" noProof="0" dirty="0">
                <a:ln>
                  <a:noFill/>
                </a:ln>
                <a:solidFill>
                  <a:srgbClr val="FFFFFF"/>
                </a:solidFill>
                <a:effectLst/>
                <a:uLnTx/>
                <a:uFillTx/>
                <a:latin typeface="Helvetica"/>
                <a:sym typeface="Helvetica"/>
              </a:rPr>
              <a:t>OSHA 10 certification</a:t>
            </a:r>
          </a:p>
          <a:p>
            <a:pPr marL="240631" marR="0" lvl="0" indent="-240631" algn="l" defTabSz="914400" rtl="0" eaLnBrk="1" fontAlgn="auto" latinLnBrk="0" hangingPunct="0">
              <a:lnSpc>
                <a:spcPct val="100000"/>
              </a:lnSpc>
              <a:spcBef>
                <a:spcPts val="600"/>
              </a:spcBef>
              <a:spcAft>
                <a:spcPts val="0"/>
              </a:spcAft>
              <a:buClrTx/>
              <a:buSzPct val="100000"/>
              <a:buFontTx/>
              <a:buChar char="•"/>
              <a:tabLst/>
              <a:defRPr sz="1800" b="0"/>
            </a:pPr>
            <a:r>
              <a:rPr kumimoji="0" sz="1800" b="0" i="0" u="none" strike="noStrike" kern="0" cap="none" spc="0" normalizeH="0" baseline="0" noProof="0" dirty="0">
                <a:ln>
                  <a:noFill/>
                </a:ln>
                <a:solidFill>
                  <a:srgbClr val="FFFFFF"/>
                </a:solidFill>
                <a:effectLst/>
                <a:uLnTx/>
                <a:uFillTx/>
                <a:latin typeface="Helvetica"/>
                <a:sym typeface="Helvetica"/>
              </a:rPr>
              <a:t>Fork Lift certification</a:t>
            </a:r>
          </a:p>
          <a:p>
            <a:pPr marL="0" marR="0" lvl="0" indent="0" algn="l" defTabSz="914400" rtl="0" eaLnBrk="1" fontAlgn="auto" latinLnBrk="0" hangingPunct="0">
              <a:lnSpc>
                <a:spcPct val="100000"/>
              </a:lnSpc>
              <a:spcBef>
                <a:spcPts val="1200"/>
              </a:spcBef>
              <a:spcAft>
                <a:spcPts val="0"/>
              </a:spcAft>
              <a:buClrTx/>
              <a:buSzTx/>
              <a:buFontTx/>
              <a:buNone/>
              <a:tabLst/>
              <a:defRPr sz="2000"/>
            </a:pPr>
            <a:r>
              <a:rPr kumimoji="0" lang="en-US" sz="2000" b="1" i="0" u="none" strike="noStrike" kern="0" cap="none" spc="0" normalizeH="0" baseline="0" noProof="0" dirty="0" smtClean="0">
                <a:ln>
                  <a:noFill/>
                </a:ln>
                <a:solidFill>
                  <a:srgbClr val="FFFFFF"/>
                </a:solidFill>
                <a:effectLst/>
                <a:uLnTx/>
                <a:uFillTx/>
                <a:latin typeface="Helvetica"/>
                <a:sym typeface="Helvetica"/>
              </a:rPr>
              <a:t>After</a:t>
            </a:r>
            <a:r>
              <a:rPr kumimoji="0" sz="2000" b="1" i="0" u="none" strike="noStrike" kern="0" cap="none" spc="0" normalizeH="0" baseline="0" noProof="0" dirty="0" smtClean="0">
                <a:ln>
                  <a:noFill/>
                </a:ln>
                <a:solidFill>
                  <a:srgbClr val="FFFFFF"/>
                </a:solidFill>
                <a:effectLst/>
                <a:uLnTx/>
                <a:uFillTx/>
                <a:latin typeface="Helvetica"/>
                <a:sym typeface="Helvetica"/>
              </a:rPr>
              <a:t> </a:t>
            </a:r>
            <a:r>
              <a:rPr kumimoji="0" sz="2000" b="1" i="0" u="none" strike="noStrike" kern="0" cap="none" spc="0" normalizeH="0" baseline="0" noProof="0" dirty="0">
                <a:ln>
                  <a:noFill/>
                </a:ln>
                <a:solidFill>
                  <a:srgbClr val="FFFFFF"/>
                </a:solidFill>
                <a:effectLst/>
                <a:uLnTx/>
                <a:uFillTx/>
                <a:latin typeface="Helvetica"/>
                <a:sym typeface="Helvetica"/>
              </a:rPr>
              <a:t>successful completion, candidates guaranteed interview</a:t>
            </a:r>
          </a:p>
        </p:txBody>
      </p:sp>
    </p:spTree>
    <p:extLst>
      <p:ext uri="{BB962C8B-B14F-4D97-AF65-F5344CB8AC3E}">
        <p14:creationId xmlns:p14="http://schemas.microsoft.com/office/powerpoint/2010/main" val="160530215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5">
                                            <p:bg/>
                                          </p:spTgt>
                                        </p:tgtEl>
                                        <p:attrNameLst>
                                          <p:attrName>style.visibility</p:attrName>
                                        </p:attrNameLst>
                                      </p:cBhvr>
                                      <p:to>
                                        <p:strVal val="visible"/>
                                      </p:to>
                                    </p:set>
                                    <p:animEffect transition="in" filter="fade">
                                      <p:cBhvr>
                                        <p:cTn id="10" dur="1000"/>
                                        <p:tgtEl>
                                          <p:spTgt spid="175">
                                            <p:bg/>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75">
                                            <p:txEl>
                                              <p:pRg st="0" end="0"/>
                                            </p:txEl>
                                          </p:spTgt>
                                        </p:tgtEl>
                                        <p:attrNameLst>
                                          <p:attrName>style.visibility</p:attrName>
                                        </p:attrNameLst>
                                      </p:cBhvr>
                                      <p:to>
                                        <p:strVal val="visible"/>
                                      </p:to>
                                    </p:set>
                                    <p:animEffect transition="in" filter="fade">
                                      <p:cBhvr>
                                        <p:cTn id="13" dur="1000"/>
                                        <p:tgtEl>
                                          <p:spTgt spid="175">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5">
                                            <p:txEl>
                                              <p:pRg st="1" end="1"/>
                                            </p:txEl>
                                          </p:spTgt>
                                        </p:tgtEl>
                                        <p:attrNameLst>
                                          <p:attrName>style.visibility</p:attrName>
                                        </p:attrNameLst>
                                      </p:cBhvr>
                                      <p:to>
                                        <p:strVal val="visible"/>
                                      </p:to>
                                    </p:set>
                                    <p:animEffect transition="in" filter="fade">
                                      <p:cBhvr>
                                        <p:cTn id="16" dur="1000"/>
                                        <p:tgtEl>
                                          <p:spTgt spid="175">
                                            <p:txEl>
                                              <p:pRg st="1" end="1"/>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75">
                                            <p:txEl>
                                              <p:pRg st="2" end="2"/>
                                            </p:txEl>
                                          </p:spTgt>
                                        </p:tgtEl>
                                        <p:attrNameLst>
                                          <p:attrName>style.visibility</p:attrName>
                                        </p:attrNameLst>
                                      </p:cBhvr>
                                      <p:to>
                                        <p:strVal val="visible"/>
                                      </p:to>
                                    </p:set>
                                    <p:animEffect transition="in" filter="fade">
                                      <p:cBhvr>
                                        <p:cTn id="22" dur="1000"/>
                                        <p:tgtEl>
                                          <p:spTgt spid="175">
                                            <p:txEl>
                                              <p:pRg st="2" end="2"/>
                                            </p:txEl>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75">
                                            <p:txEl>
                                              <p:pRg st="3" end="3"/>
                                            </p:txEl>
                                          </p:spTgt>
                                        </p:tgtEl>
                                        <p:attrNameLst>
                                          <p:attrName>style.visibility</p:attrName>
                                        </p:attrNameLst>
                                      </p:cBhvr>
                                      <p:to>
                                        <p:strVal val="visible"/>
                                      </p:to>
                                    </p:set>
                                    <p:animEffect transition="in" filter="fade">
                                      <p:cBhvr>
                                        <p:cTn id="25" dur="1000"/>
                                        <p:tgtEl>
                                          <p:spTgt spid="175">
                                            <p:txEl>
                                              <p:pRg st="3" end="3"/>
                                            </p:tx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75">
                                            <p:txEl>
                                              <p:pRg st="4" end="4"/>
                                            </p:txEl>
                                          </p:spTgt>
                                        </p:tgtEl>
                                        <p:attrNameLst>
                                          <p:attrName>style.visibility</p:attrName>
                                        </p:attrNameLst>
                                      </p:cBhvr>
                                      <p:to>
                                        <p:strVal val="visible"/>
                                      </p:to>
                                    </p:set>
                                    <p:animEffect transition="in" filter="fade">
                                      <p:cBhvr>
                                        <p:cTn id="28" dur="1000"/>
                                        <p:tgtEl>
                                          <p:spTgt spid="175">
                                            <p:txEl>
                                              <p:pRg st="4" end="4"/>
                                            </p:txEl>
                                          </p:spTgt>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75">
                                            <p:txEl>
                                              <p:pRg st="5" end="5"/>
                                            </p:txEl>
                                          </p:spTgt>
                                        </p:tgtEl>
                                        <p:attrNameLst>
                                          <p:attrName>style.visibility</p:attrName>
                                        </p:attrNameLst>
                                      </p:cBhvr>
                                      <p:to>
                                        <p:strVal val="visible"/>
                                      </p:to>
                                    </p:set>
                                    <p:animEffect transition="in" filter="fade">
                                      <p:cBhvr>
                                        <p:cTn id="31" dur="1000"/>
                                        <p:tgtEl>
                                          <p:spTgt spid="175">
                                            <p:txEl>
                                              <p:pRg st="5" end="5"/>
                                            </p:txEl>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75">
                                            <p:txEl>
                                              <p:pRg st="6" end="6"/>
                                            </p:txEl>
                                          </p:spTgt>
                                        </p:tgtEl>
                                        <p:attrNameLst>
                                          <p:attrName>style.visibility</p:attrName>
                                        </p:attrNameLst>
                                      </p:cBhvr>
                                      <p:to>
                                        <p:strVal val="visible"/>
                                      </p:to>
                                    </p:set>
                                    <p:animEffect transition="in" filter="fade">
                                      <p:cBhvr>
                                        <p:cTn id="34" dur="1000"/>
                                        <p:tgtEl>
                                          <p:spTgt spid="1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uiExpand="1" animBg="1" advAuto="0"/>
      <p:bldP spid="169" grpId="0" animBg="1" advAuto="0"/>
      <p:bldP spid="175" grpId="0" uiExpan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G_3620_CC.jpg" descr="IMG_3620_CC.jpg"/>
          <p:cNvPicPr>
            <a:picLocks noChangeAspect="1"/>
          </p:cNvPicPr>
          <p:nvPr/>
        </p:nvPicPr>
        <p:blipFill>
          <a:blip r:embed="rId3" cstate="print">
            <a:extLst/>
          </a:blip>
          <a:srcRect l="25125" r="32158" b="36505"/>
          <a:stretch>
            <a:fillRect/>
          </a:stretch>
        </p:blipFill>
        <p:spPr>
          <a:xfrm>
            <a:off x="-813399" y="-1554935"/>
            <a:ext cx="11332574" cy="9130563"/>
          </a:xfrm>
          <a:prstGeom prst="rect">
            <a:avLst/>
          </a:prstGeom>
          <a:ln w="12700">
            <a:miter lim="400000"/>
          </a:ln>
        </p:spPr>
      </p:pic>
      <p:pic>
        <p:nvPicPr>
          <p:cNvPr id="180" name="freddy.jpg" descr="freddy.jpg"/>
          <p:cNvPicPr>
            <a:picLocks noChangeAspect="1"/>
          </p:cNvPicPr>
          <p:nvPr/>
        </p:nvPicPr>
        <p:blipFill>
          <a:blip r:embed="rId4" cstate="print">
            <a:extLst/>
          </a:blip>
          <a:srcRect t="15710" b="15710"/>
          <a:stretch>
            <a:fillRect/>
          </a:stretch>
        </p:blipFill>
        <p:spPr>
          <a:xfrm>
            <a:off x="-298838" y="189904"/>
            <a:ext cx="7299268" cy="6478021"/>
          </a:xfrm>
          <a:prstGeom prst="rect">
            <a:avLst/>
          </a:prstGeom>
          <a:ln w="12700">
            <a:miter lim="400000"/>
          </a:ln>
        </p:spPr>
      </p:pic>
      <p:sp>
        <p:nvSpPr>
          <p:cNvPr id="181" name="Rounded Rectangle"/>
          <p:cNvSpPr/>
          <p:nvPr/>
        </p:nvSpPr>
        <p:spPr>
          <a:xfrm>
            <a:off x="4102517" y="3982372"/>
            <a:ext cx="5593646" cy="3813275"/>
          </a:xfrm>
          <a:prstGeom prst="roundRect">
            <a:avLst>
              <a:gd name="adj" fmla="val 4052"/>
            </a:avLst>
          </a:prstGeom>
          <a:solidFill>
            <a:srgbClr val="000000">
              <a:alpha val="60000"/>
            </a:srgbClr>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Helvetica"/>
              <a:sym typeface="Helvetica"/>
            </a:endParaRPr>
          </a:p>
        </p:txBody>
      </p:sp>
      <p:grpSp>
        <p:nvGrpSpPr>
          <p:cNvPr id="186" name="Group"/>
          <p:cNvGrpSpPr/>
          <p:nvPr/>
        </p:nvGrpSpPr>
        <p:grpSpPr>
          <a:xfrm>
            <a:off x="-304801" y="-2514601"/>
            <a:ext cx="9906002" cy="10363202"/>
            <a:chOff x="0" y="0"/>
            <a:chExt cx="9906000" cy="10363201"/>
          </a:xfrm>
        </p:grpSpPr>
        <p:sp>
          <p:nvSpPr>
            <p:cNvPr id="182" name="Shape"/>
            <p:cNvSpPr/>
            <p:nvPr/>
          </p:nvSpPr>
          <p:spPr>
            <a:xfrm>
              <a:off x="0" y="0"/>
              <a:ext cx="9906001" cy="3385271"/>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783E"/>
            </a:solidFill>
            <a:ln w="9525" cap="flat">
              <a:solidFill>
                <a:srgbClr val="55565A"/>
              </a:solidFill>
              <a:prstDash val="solid"/>
              <a:miter lim="800000"/>
            </a:ln>
            <a:effectLst>
              <a:outerShdw blurRad="50800" dist="38100" dir="2700000" rotWithShape="0">
                <a:srgbClr val="000000">
                  <a:alpha val="40000"/>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55565A"/>
                  </a:solidFill>
                  <a:latin typeface="Verdana"/>
                  <a:ea typeface="Verdana"/>
                  <a:cs typeface="Verdana"/>
                  <a:sym typeface="Verdana"/>
                </a:defRPr>
              </a:pPr>
              <a:endParaRPr kumimoji="0" sz="2400" b="0" i="0" u="none" strike="noStrike" kern="0" cap="none" spc="0" normalizeH="0" baseline="0" noProof="0">
                <a:ln>
                  <a:noFill/>
                </a:ln>
                <a:solidFill>
                  <a:srgbClr val="55565A"/>
                </a:solidFill>
                <a:effectLst/>
                <a:uLnTx/>
                <a:uFillTx/>
                <a:latin typeface="Verdana"/>
                <a:sym typeface="Verdana"/>
              </a:endParaRPr>
            </a:p>
          </p:txBody>
        </p:sp>
        <p:pic>
          <p:nvPicPr>
            <p:cNvPr id="183" name="Z:\Public-Info\SCVRD\ADMINISTRATION\0412 - Public Information\Branding\Presentations\Files\VR Logo with letters and tagline_white letters.png" descr="Z:\Public-Info\SCVRD\ADMINISTRATION\0412 - Public Information\Branding\Presentations\Files\VR Logo with letters and tagline_white letters.png"/>
            <p:cNvPicPr>
              <a:picLocks noChangeAspect="1"/>
            </p:cNvPicPr>
            <p:nvPr/>
          </p:nvPicPr>
          <p:blipFill>
            <a:blip r:embed="rId5" cstate="print">
              <a:extLst/>
            </a:blip>
            <a:stretch>
              <a:fillRect/>
            </a:stretch>
          </p:blipFill>
          <p:spPr>
            <a:xfrm>
              <a:off x="1778686" y="2590800"/>
              <a:ext cx="2031314" cy="640082"/>
            </a:xfrm>
            <a:prstGeom prst="rect">
              <a:avLst/>
            </a:prstGeom>
            <a:ln w="12700" cap="flat">
              <a:noFill/>
              <a:miter lim="400000"/>
            </a:ln>
            <a:effectLst/>
          </p:spPr>
        </p:pic>
        <p:sp>
          <p:nvSpPr>
            <p:cNvPr id="184" name="Shape"/>
            <p:cNvSpPr/>
            <p:nvPr/>
          </p:nvSpPr>
          <p:spPr>
            <a:xfrm rot="10800000">
              <a:off x="0" y="8933865"/>
              <a:ext cx="9906000" cy="1429337"/>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solidFill>
              <a:srgbClr val="002060"/>
            </a:solidFill>
            <a:ln w="12700" cap="flat">
              <a:noFill/>
              <a:miter lim="400000"/>
            </a:ln>
            <a:effectLst>
              <a:outerShdw blurRad="50800" dist="38100" dir="13500000" rotWithShape="0">
                <a:srgbClr val="000000">
                  <a:alpha val="40000"/>
                </a:srgbClr>
              </a:outerShdw>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b="0">
                  <a:solidFill>
                    <a:srgbClr val="55565A"/>
                  </a:solidFill>
                  <a:latin typeface="Verdana"/>
                  <a:ea typeface="Verdana"/>
                  <a:cs typeface="Verdana"/>
                  <a:sym typeface="Verdana"/>
                </a:defRPr>
              </a:pPr>
              <a:endParaRPr kumimoji="0" sz="2400" b="0" i="0" u="none" strike="noStrike" kern="0" cap="none" spc="0" normalizeH="0" baseline="0" noProof="0">
                <a:ln>
                  <a:noFill/>
                </a:ln>
                <a:solidFill>
                  <a:srgbClr val="55565A"/>
                </a:solidFill>
                <a:effectLst/>
                <a:uLnTx/>
                <a:uFillTx/>
                <a:latin typeface="Verdana"/>
                <a:sym typeface="Verdana"/>
              </a:endParaRPr>
            </a:p>
          </p:txBody>
        </p:sp>
        <p:sp>
          <p:nvSpPr>
            <p:cNvPr id="185" name="scvrd.net"/>
            <p:cNvSpPr txBox="1"/>
            <p:nvPr/>
          </p:nvSpPr>
          <p:spPr>
            <a:xfrm>
              <a:off x="6596965" y="8991602"/>
              <a:ext cx="934451" cy="30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a:defRPr sz="1400" b="0">
                  <a:solidFill>
                    <a:srgbClr val="F5C400"/>
                  </a:solidFill>
                  <a:latin typeface="Verdana"/>
                  <a:ea typeface="Verdana"/>
                  <a:cs typeface="Verdana"/>
                  <a:sym typeface="Verdan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5C400"/>
                  </a:solidFill>
                  <a:effectLst/>
                  <a:uLnTx/>
                  <a:uFillTx/>
                  <a:latin typeface="Verdana"/>
                  <a:sym typeface="Verdana"/>
                </a:rPr>
                <a:t>scvrd.net</a:t>
              </a:r>
            </a:p>
          </p:txBody>
        </p:sp>
      </p:grpSp>
      <p:sp>
        <p:nvSpPr>
          <p:cNvPr id="187" name="43 clients hired since Nov 2015…"/>
          <p:cNvSpPr txBox="1"/>
          <p:nvPr/>
        </p:nvSpPr>
        <p:spPr>
          <a:xfrm>
            <a:off x="4243627" y="4068397"/>
            <a:ext cx="4670324" cy="2123654"/>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1200"/>
              </a:spcBef>
              <a:spcAft>
                <a:spcPts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Helvetica"/>
                <a:sym typeface="Helvetica"/>
              </a:rPr>
              <a:t>64</a:t>
            </a:r>
            <a:r>
              <a:rPr kumimoji="0" sz="2200" b="1" i="0" u="none" strike="noStrike" kern="0" cap="none" spc="0" normalizeH="0" baseline="0" noProof="0" dirty="0" smtClean="0">
                <a:ln>
                  <a:noFill/>
                </a:ln>
                <a:solidFill>
                  <a:srgbClr val="FFFFFF"/>
                </a:solidFill>
                <a:effectLst/>
                <a:uLnTx/>
                <a:uFillTx/>
                <a:latin typeface="Helvetica"/>
                <a:sym typeface="Helvetica"/>
              </a:rPr>
              <a:t> </a:t>
            </a:r>
            <a:r>
              <a:rPr kumimoji="0" sz="2200" b="1" i="0" u="none" strike="noStrike" kern="0" cap="none" spc="0" normalizeH="0" baseline="0" noProof="0" dirty="0">
                <a:ln>
                  <a:noFill/>
                </a:ln>
                <a:solidFill>
                  <a:srgbClr val="FFFFFF"/>
                </a:solidFill>
                <a:effectLst/>
                <a:uLnTx/>
                <a:uFillTx/>
                <a:latin typeface="Helvetica"/>
                <a:sym typeface="Helvetica"/>
              </a:rPr>
              <a:t>clients hired since Nov 2015</a:t>
            </a:r>
          </a:p>
          <a:p>
            <a:pPr marL="0" marR="0" lvl="0" indent="0" algn="l" defTabSz="914400" rtl="0" eaLnBrk="1" fontAlgn="auto" latinLnBrk="0" hangingPunct="0">
              <a:lnSpc>
                <a:spcPct val="100000"/>
              </a:lnSpc>
              <a:spcBef>
                <a:spcPts val="1200"/>
              </a:spcBef>
              <a:spcAft>
                <a:spcPts val="0"/>
              </a:spcAft>
              <a:buClrTx/>
              <a:buSzTx/>
              <a:buFontTx/>
              <a:buNone/>
              <a:tabLst/>
              <a:defRPr/>
            </a:pPr>
            <a:r>
              <a:rPr kumimoji="0" sz="2200" b="1" i="0" u="none" strike="noStrike" kern="0" cap="none" spc="0" normalizeH="0" baseline="0" noProof="0" dirty="0" smtClean="0">
                <a:ln>
                  <a:noFill/>
                </a:ln>
                <a:solidFill>
                  <a:srgbClr val="FFFFFF"/>
                </a:solidFill>
                <a:effectLst/>
                <a:uLnTx/>
                <a:uFillTx/>
                <a:latin typeface="Helvetica"/>
                <a:sym typeface="Helvetica"/>
              </a:rPr>
              <a:t>C</a:t>
            </a:r>
            <a:r>
              <a:rPr kumimoji="0" lang="en-US" sz="2200" b="1" i="0" u="none" strike="noStrike" kern="0" cap="none" spc="0" normalizeH="0" baseline="0" noProof="0" dirty="0" smtClean="0">
                <a:ln>
                  <a:noFill/>
                </a:ln>
                <a:solidFill>
                  <a:srgbClr val="FFFFFF"/>
                </a:solidFill>
                <a:effectLst/>
                <a:uLnTx/>
                <a:uFillTx/>
                <a:latin typeface="Helvetica"/>
                <a:sym typeface="Helvetica"/>
              </a:rPr>
              <a:t>onsumers</a:t>
            </a:r>
            <a:r>
              <a:rPr kumimoji="0" sz="2200" b="1" i="0" u="none" strike="noStrike" kern="0" cap="none" spc="0" normalizeH="0" baseline="0" noProof="0" dirty="0" smtClean="0">
                <a:ln>
                  <a:noFill/>
                </a:ln>
                <a:solidFill>
                  <a:srgbClr val="FFFFFF"/>
                </a:solidFill>
                <a:effectLst/>
                <a:uLnTx/>
                <a:uFillTx/>
                <a:latin typeface="Helvetica"/>
                <a:sym typeface="Helvetica"/>
              </a:rPr>
              <a:t> </a:t>
            </a:r>
            <a:r>
              <a:rPr kumimoji="0" sz="2200" b="1" i="0" u="none" strike="noStrike" kern="0" cap="none" spc="0" normalizeH="0" baseline="0" noProof="0" dirty="0">
                <a:ln>
                  <a:noFill/>
                </a:ln>
                <a:solidFill>
                  <a:srgbClr val="FFFFFF"/>
                </a:solidFill>
                <a:effectLst/>
                <a:uLnTx/>
                <a:uFillTx/>
                <a:latin typeface="Helvetica"/>
                <a:sym typeface="Helvetica"/>
              </a:rPr>
              <a:t>receiving </a:t>
            </a:r>
            <a:r>
              <a:rPr kumimoji="0" lang="en-US" sz="2200" b="1" i="0" u="none" strike="noStrike" kern="0" cap="none" spc="0" normalizeH="0" baseline="0" noProof="0" dirty="0" smtClean="0">
                <a:ln>
                  <a:noFill/>
                </a:ln>
                <a:solidFill>
                  <a:srgbClr val="FFFFFF"/>
                </a:solidFill>
                <a:effectLst/>
                <a:uLnTx/>
                <a:uFillTx/>
                <a:latin typeface="Helvetica"/>
                <a:sym typeface="Helvetica"/>
              </a:rPr>
              <a:t>p</a:t>
            </a:r>
            <a:r>
              <a:rPr kumimoji="0" sz="2200" b="1" i="0" u="none" strike="noStrike" kern="0" cap="none" spc="0" normalizeH="0" baseline="0" noProof="0" dirty="0" smtClean="0">
                <a:ln>
                  <a:noFill/>
                </a:ln>
                <a:solidFill>
                  <a:srgbClr val="FFFFFF"/>
                </a:solidFill>
                <a:effectLst/>
                <a:uLnTx/>
                <a:uFillTx/>
                <a:latin typeface="Helvetica"/>
                <a:sym typeface="Helvetica"/>
              </a:rPr>
              <a:t>romotions</a:t>
            </a:r>
            <a:endParaRPr kumimoji="0" sz="2200" b="1" i="0" u="none" strike="noStrike" kern="0" cap="none" spc="0" normalizeH="0" baseline="0" noProof="0" dirty="0">
              <a:ln>
                <a:noFill/>
              </a:ln>
              <a:solidFill>
                <a:srgbClr val="FFFFFF"/>
              </a:solidFill>
              <a:effectLst/>
              <a:uLnTx/>
              <a:uFillTx/>
              <a:latin typeface="Helvetica"/>
              <a:sym typeface="Helvetica"/>
            </a:endParaRPr>
          </a:p>
          <a:p>
            <a:pPr marL="0" marR="0" lvl="0" indent="0" algn="l" defTabSz="914400" rtl="0" eaLnBrk="1" fontAlgn="auto" latinLnBrk="0" hangingPunct="0">
              <a:lnSpc>
                <a:spcPct val="100000"/>
              </a:lnSpc>
              <a:spcBef>
                <a:spcPts val="1200"/>
              </a:spcBef>
              <a:spcAft>
                <a:spcPts val="0"/>
              </a:spcAft>
              <a:buClrTx/>
              <a:buSzTx/>
              <a:buFontTx/>
              <a:buNone/>
              <a:tabLst/>
              <a:defRPr/>
            </a:pPr>
            <a:r>
              <a:rPr kumimoji="0" sz="2200" b="1" i="0" u="none" strike="noStrike" kern="0" cap="none" spc="0" normalizeH="0" baseline="0" noProof="0" dirty="0">
                <a:ln>
                  <a:noFill/>
                </a:ln>
                <a:solidFill>
                  <a:srgbClr val="FFFFFF"/>
                </a:solidFill>
                <a:effectLst/>
                <a:uLnTx/>
                <a:uFillTx/>
                <a:latin typeface="Helvetica"/>
                <a:sym typeface="Helvetica"/>
              </a:rPr>
              <a:t>Wages</a:t>
            </a:r>
          </a:p>
          <a:p>
            <a:pPr marL="240631" marR="0" lvl="0" indent="-240631" algn="l" defTabSz="914400" rtl="0" eaLnBrk="1" fontAlgn="auto" latinLnBrk="0" hangingPunct="0">
              <a:lnSpc>
                <a:spcPct val="100000"/>
              </a:lnSpc>
              <a:spcBef>
                <a:spcPts val="600"/>
              </a:spcBef>
              <a:spcAft>
                <a:spcPts val="0"/>
              </a:spcAft>
              <a:buClrTx/>
              <a:buSzPct val="100000"/>
              <a:buFontTx/>
              <a:buChar char="•"/>
              <a:tabLst/>
              <a:defRPr sz="1800" b="0"/>
            </a:pPr>
            <a:r>
              <a:rPr kumimoji="0" sz="1800" b="0" i="0" u="none" strike="noStrike" kern="0" cap="none" spc="0" normalizeH="0" baseline="0" noProof="0" dirty="0" err="1">
                <a:ln>
                  <a:noFill/>
                </a:ln>
                <a:solidFill>
                  <a:srgbClr val="FFFFFF"/>
                </a:solidFill>
                <a:effectLst/>
                <a:uLnTx/>
                <a:uFillTx/>
                <a:latin typeface="Helvetica"/>
                <a:sym typeface="Helvetica"/>
              </a:rPr>
              <a:t>Avg</a:t>
            </a:r>
            <a:r>
              <a:rPr kumimoji="0" sz="1800" b="0" i="0" u="none" strike="noStrike" kern="0" cap="none" spc="0" normalizeH="0" baseline="0" noProof="0" dirty="0">
                <a:ln>
                  <a:noFill/>
                </a:ln>
                <a:solidFill>
                  <a:srgbClr val="FFFFFF"/>
                </a:solidFill>
                <a:effectLst/>
                <a:uLnTx/>
                <a:uFillTx/>
                <a:latin typeface="Helvetica"/>
                <a:sym typeface="Helvetica"/>
              </a:rPr>
              <a:t> starting wage: $13 / hour</a:t>
            </a:r>
          </a:p>
          <a:p>
            <a:pPr marL="240631" marR="0" lvl="0" indent="-240631" algn="l" defTabSz="914400" rtl="0" eaLnBrk="1" fontAlgn="auto" latinLnBrk="0" hangingPunct="0">
              <a:lnSpc>
                <a:spcPct val="100000"/>
              </a:lnSpc>
              <a:spcBef>
                <a:spcPts val="600"/>
              </a:spcBef>
              <a:spcAft>
                <a:spcPts val="0"/>
              </a:spcAft>
              <a:buClrTx/>
              <a:buSzPct val="100000"/>
              <a:buFontTx/>
              <a:buChar char="•"/>
              <a:tabLst/>
              <a:defRPr sz="1800" b="0"/>
            </a:pPr>
            <a:r>
              <a:rPr kumimoji="0" sz="1800" b="0" i="0" u="none" strike="noStrike" kern="0" cap="none" spc="0" normalizeH="0" baseline="0" noProof="0" dirty="0" err="1">
                <a:ln>
                  <a:noFill/>
                </a:ln>
                <a:solidFill>
                  <a:srgbClr val="FFFFFF"/>
                </a:solidFill>
                <a:effectLst/>
                <a:uLnTx/>
                <a:uFillTx/>
                <a:latin typeface="Helvetica"/>
                <a:sym typeface="Helvetica"/>
              </a:rPr>
              <a:t>Avg</a:t>
            </a:r>
            <a:r>
              <a:rPr kumimoji="0" sz="1800" b="0" i="0" u="none" strike="noStrike" kern="0" cap="none" spc="0" normalizeH="0" baseline="0" noProof="0" dirty="0">
                <a:ln>
                  <a:noFill/>
                </a:ln>
                <a:solidFill>
                  <a:srgbClr val="FFFFFF"/>
                </a:solidFill>
                <a:effectLst/>
                <a:uLnTx/>
                <a:uFillTx/>
                <a:latin typeface="Helvetica"/>
                <a:sym typeface="Helvetica"/>
              </a:rPr>
              <a:t> wage after promotion: $22 / hour</a:t>
            </a:r>
          </a:p>
        </p:txBody>
      </p:sp>
    </p:spTree>
    <p:extLst>
      <p:ext uri="{BB962C8B-B14F-4D97-AF65-F5344CB8AC3E}">
        <p14:creationId xmlns:p14="http://schemas.microsoft.com/office/powerpoint/2010/main" val="2045357108"/>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
                                            <p:bg/>
                                          </p:spTgt>
                                        </p:tgtEl>
                                        <p:attrNameLst>
                                          <p:attrName>style.visibility</p:attrName>
                                        </p:attrNameLst>
                                      </p:cBhvr>
                                      <p:to>
                                        <p:strVal val="visible"/>
                                      </p:to>
                                    </p:set>
                                    <p:animEffect transition="in" filter="fade">
                                      <p:cBhvr>
                                        <p:cTn id="7" dur="1000"/>
                                        <p:tgtEl>
                                          <p:spTgt spid="18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7">
                                            <p:txEl>
                                              <p:pRg st="0" end="0"/>
                                            </p:txEl>
                                          </p:spTgt>
                                        </p:tgtEl>
                                        <p:attrNameLst>
                                          <p:attrName>style.visibility</p:attrName>
                                        </p:attrNameLst>
                                      </p:cBhvr>
                                      <p:to>
                                        <p:strVal val="visible"/>
                                      </p:to>
                                    </p:set>
                                    <p:animEffect transition="in" filter="fade">
                                      <p:cBhvr>
                                        <p:cTn id="10" dur="1000"/>
                                        <p:tgtEl>
                                          <p:spTgt spid="18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1"/>
                                        </p:tgtEl>
                                        <p:attrNameLst>
                                          <p:attrName>style.visibility</p:attrName>
                                        </p:attrNameLst>
                                      </p:cBhvr>
                                      <p:to>
                                        <p:strVal val="visible"/>
                                      </p:to>
                                    </p:set>
                                    <p:animEffect transition="in" filter="fade">
                                      <p:cBhvr>
                                        <p:cTn id="13" dur="1000"/>
                                        <p:tgtEl>
                                          <p:spTgt spid="1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7">
                                            <p:txEl>
                                              <p:pRg st="1" end="1"/>
                                            </p:txEl>
                                          </p:spTgt>
                                        </p:tgtEl>
                                        <p:attrNameLst>
                                          <p:attrName>style.visibility</p:attrName>
                                        </p:attrNameLst>
                                      </p:cBhvr>
                                      <p:to>
                                        <p:strVal val="visible"/>
                                      </p:to>
                                    </p:set>
                                    <p:animEffect transition="in" filter="fade">
                                      <p:cBhvr>
                                        <p:cTn id="16" dur="1000"/>
                                        <p:tgtEl>
                                          <p:spTgt spid="187">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7">
                                            <p:txEl>
                                              <p:pRg st="2" end="2"/>
                                            </p:txEl>
                                          </p:spTgt>
                                        </p:tgtEl>
                                        <p:attrNameLst>
                                          <p:attrName>style.visibility</p:attrName>
                                        </p:attrNameLst>
                                      </p:cBhvr>
                                      <p:to>
                                        <p:strVal val="visible"/>
                                      </p:to>
                                    </p:set>
                                    <p:animEffect transition="in" filter="fade">
                                      <p:cBhvr>
                                        <p:cTn id="19" dur="1000"/>
                                        <p:tgtEl>
                                          <p:spTgt spid="187">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7">
                                            <p:txEl>
                                              <p:pRg st="3" end="3"/>
                                            </p:txEl>
                                          </p:spTgt>
                                        </p:tgtEl>
                                        <p:attrNameLst>
                                          <p:attrName>style.visibility</p:attrName>
                                        </p:attrNameLst>
                                      </p:cBhvr>
                                      <p:to>
                                        <p:strVal val="visible"/>
                                      </p:to>
                                    </p:set>
                                    <p:animEffect transition="in" filter="fade">
                                      <p:cBhvr>
                                        <p:cTn id="22" dur="1000"/>
                                        <p:tgtEl>
                                          <p:spTgt spid="187">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7">
                                            <p:txEl>
                                              <p:pRg st="4" end="4"/>
                                            </p:txEl>
                                          </p:spTgt>
                                        </p:tgtEl>
                                        <p:attrNameLst>
                                          <p:attrName>style.visibility</p:attrName>
                                        </p:attrNameLst>
                                      </p:cBhvr>
                                      <p:to>
                                        <p:strVal val="visible"/>
                                      </p:to>
                                    </p:set>
                                    <p:animEffect transition="in" filter="fade">
                                      <p:cBhvr>
                                        <p:cTn id="25" dur="1000"/>
                                        <p:tgtEl>
                                          <p:spTgt spid="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uiExpand="1" animBg="1" advAuto="0"/>
      <p:bldP spid="187" grpId="0" uiExpan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838200" y="3084255"/>
            <a:ext cx="7678737" cy="2554545"/>
          </a:xfrm>
        </p:spPr>
        <p:txBody>
          <a:bodyPr/>
          <a:lstStyle/>
          <a:p>
            <a:r>
              <a:rPr lang="en-US" dirty="0" smtClean="0"/>
              <a:t>Cathy Clower 843-740-1600</a:t>
            </a:r>
            <a:br>
              <a:rPr lang="en-US" dirty="0" smtClean="0"/>
            </a:br>
            <a:r>
              <a:rPr lang="en-US" dirty="0" smtClean="0"/>
              <a:t>Ryan Skinner 864-327-5456</a:t>
            </a:r>
            <a:br>
              <a:rPr lang="en-US" dirty="0" smtClean="0"/>
            </a:br>
            <a:r>
              <a:rPr lang="en-US" dirty="0" smtClean="0">
                <a:hlinkClick r:id="rId3"/>
              </a:rPr>
              <a:t>cclower@scvrd.net</a:t>
            </a:r>
            <a:r>
              <a:rPr lang="en-US" dirty="0" smtClean="0"/>
              <a:t/>
            </a:r>
            <a:br>
              <a:rPr lang="en-US" dirty="0" smtClean="0"/>
            </a:br>
            <a:r>
              <a:rPr lang="en-US" dirty="0" smtClean="0">
                <a:hlinkClick r:id="rId4"/>
              </a:rPr>
              <a:t>rskinner1@scvrd.net</a:t>
            </a:r>
            <a:r>
              <a:rPr lang="en-US" dirty="0" smtClean="0"/>
              <a:t/>
            </a:r>
            <a:br>
              <a:rPr lang="en-US" dirty="0" smtClean="0"/>
            </a:br>
            <a:r>
              <a:rPr lang="en-US" dirty="0" smtClean="0"/>
              <a:t>www.scvrd.net</a:t>
            </a:r>
            <a:endParaRPr lang="en-US" dirty="0"/>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Change Leads to Success</a:t>
            </a:r>
            <a:endParaRPr lang="en-US" dirty="0"/>
          </a:p>
        </p:txBody>
      </p:sp>
      <p:sp>
        <p:nvSpPr>
          <p:cNvPr id="3" name="Date Placeholder 2"/>
          <p:cNvSpPr>
            <a:spLocks noGrp="1"/>
          </p:cNvSpPr>
          <p:nvPr>
            <p:ph type="dt" sz="quarter" idx="10"/>
          </p:nvPr>
        </p:nvSpPr>
        <p:spPr/>
        <p:txBody>
          <a:bodyPr/>
          <a:lstStyle/>
          <a:p>
            <a:pPr>
              <a:defRPr/>
            </a:pPr>
            <a:fld id="{F327CFE7-A30E-4844-90CA-FC9DFB6C774C}" type="datetime2">
              <a:rPr lang="en-US" smtClean="0"/>
              <a:pPr>
                <a:defRPr/>
              </a:pPr>
              <a:t>Wednesday, August 29, 2018</a:t>
            </a:fld>
            <a:endParaRPr lang="en-US" dirty="0" smtClean="0"/>
          </a:p>
        </p:txBody>
      </p:sp>
      <p:sp>
        <p:nvSpPr>
          <p:cNvPr id="4" name="Text Placeholder 3"/>
          <p:cNvSpPr>
            <a:spLocks noGrp="1"/>
          </p:cNvSpPr>
          <p:nvPr>
            <p:ph type="body" sz="quarter" idx="11"/>
          </p:nvPr>
        </p:nvSpPr>
        <p:spPr/>
        <p:txBody>
          <a:bodyPr/>
          <a:lstStyle/>
          <a:p>
            <a:r>
              <a:rPr lang="en-US" dirty="0" smtClean="0"/>
              <a:t>Cathy Clower and Ryan Skinner</a:t>
            </a:r>
            <a:endParaRPr lang="en-US" dirty="0"/>
          </a:p>
        </p:txBody>
      </p:sp>
      <p:sp>
        <p:nvSpPr>
          <p:cNvPr id="5" name="Text Placeholder 4"/>
          <p:cNvSpPr>
            <a:spLocks noGrp="1"/>
          </p:cNvSpPr>
          <p:nvPr>
            <p:ph type="body" sz="quarter" idx="12"/>
          </p:nvPr>
        </p:nvSpPr>
        <p:spPr/>
        <p:txBody>
          <a:bodyPr/>
          <a:lstStyle/>
          <a:p>
            <a:r>
              <a:rPr lang="en-US" dirty="0" smtClean="0"/>
              <a:t>Sector-Driven Customized Training Solutions </a:t>
            </a:r>
            <a:endParaRPr lang="en-US"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idx="1"/>
          </p:nvPr>
        </p:nvSpPr>
        <p:spPr/>
        <p:txBody>
          <a:bodyPr/>
          <a:lstStyle/>
          <a:p>
            <a:r>
              <a:rPr lang="en-US" dirty="0" smtClean="0"/>
              <a:t>Change Leads to Success</a:t>
            </a:r>
            <a:endParaRPr lang="en-US"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828800"/>
            <a:ext cx="6705600" cy="2123658"/>
          </a:xfrm>
          <a:prstGeom prst="rect">
            <a:avLst/>
          </a:prstGeom>
          <a:noFill/>
        </p:spPr>
        <p:txBody>
          <a:bodyPr wrap="square" rtlCol="0">
            <a:spAutoFit/>
          </a:bodyPr>
          <a:lstStyle/>
          <a:p>
            <a:pPr marL="342900" indent="-342900">
              <a:buFont typeface="Arial" panose="020B0604020202020204" pitchFamily="34" charset="0"/>
              <a:buChar char="•"/>
            </a:pPr>
            <a:r>
              <a:rPr lang="en-US" sz="3600" dirty="0" smtClean="0"/>
              <a:t>Change in System</a:t>
            </a:r>
          </a:p>
          <a:p>
            <a:pPr marL="342900" indent="-342900">
              <a:buFont typeface="Arial" panose="020B0604020202020204" pitchFamily="34" charset="0"/>
              <a:buChar char="•"/>
            </a:pPr>
            <a:r>
              <a:rPr lang="en-US" sz="3600" dirty="0" smtClean="0"/>
              <a:t>Customized Training</a:t>
            </a:r>
          </a:p>
          <a:p>
            <a:pPr marL="342900" indent="-342900">
              <a:buFont typeface="Arial" panose="020B0604020202020204" pitchFamily="34" charset="0"/>
              <a:buChar char="•"/>
            </a:pPr>
            <a:r>
              <a:rPr lang="en-US" sz="3600" dirty="0" smtClean="0"/>
              <a:t>Success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2365111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pPr>
              <a:buFont typeface="Arial" panose="020B0604020202020204" pitchFamily="34" charset="0"/>
              <a:buChar char="•"/>
            </a:pPr>
            <a:r>
              <a:rPr lang="en-US" sz="2400" dirty="0" smtClean="0"/>
              <a:t>WIOA Increases Collaboration to meet the needs of job seekers and employers</a:t>
            </a:r>
          </a:p>
          <a:p>
            <a:pPr marL="0" indent="0"/>
            <a:endParaRPr lang="en-US" sz="2400" dirty="0" smtClean="0"/>
          </a:p>
          <a:p>
            <a:pPr>
              <a:buFont typeface="Arial" panose="020B0604020202020204" pitchFamily="34" charset="0"/>
              <a:buChar char="•"/>
            </a:pPr>
            <a:r>
              <a:rPr lang="en-US" sz="2400" dirty="0" smtClean="0"/>
              <a:t>SC partners align to meet the needs of industry</a:t>
            </a:r>
          </a:p>
          <a:p>
            <a:pPr marL="0" indent="0"/>
            <a:endParaRPr lang="en-US" sz="2400" dirty="0" smtClean="0"/>
          </a:p>
          <a:p>
            <a:pPr>
              <a:buFont typeface="Arial" panose="020B0604020202020204" pitchFamily="34" charset="0"/>
              <a:buChar char="•"/>
            </a:pPr>
            <a:r>
              <a:rPr lang="en-US" sz="2400" dirty="0"/>
              <a:t>VR joins Sector Strategies teams across </a:t>
            </a:r>
            <a:r>
              <a:rPr lang="en-US" sz="2400" dirty="0" smtClean="0"/>
              <a:t>South Carolina</a:t>
            </a:r>
            <a:endParaRPr lang="en-US" sz="2400" dirty="0"/>
          </a:p>
          <a:p>
            <a:pPr marL="0" indent="0"/>
            <a:endParaRPr lang="en-US" sz="2400" dirty="0" smtClean="0"/>
          </a:p>
          <a:p>
            <a:pPr marL="0" indent="0"/>
            <a:endParaRPr lang="en-US" sz="2400" dirty="0" smtClean="0"/>
          </a:p>
          <a:p>
            <a:pPr marL="0" indent="0"/>
            <a:endParaRPr lang="en-US" sz="2400" dirty="0" smtClean="0"/>
          </a:p>
        </p:txBody>
      </p:sp>
      <p:sp>
        <p:nvSpPr>
          <p:cNvPr id="2" name="AutoShape 4" descr="Image result for Call center images"/>
          <p:cNvSpPr>
            <a:spLocks noChangeAspect="1" noChangeArrowheads="1"/>
          </p:cNvSpPr>
          <p:nvPr/>
        </p:nvSpPr>
        <p:spPr bwMode="auto">
          <a:xfrm>
            <a:off x="155575" y="-547688"/>
            <a:ext cx="17145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Image result for job interview images"/>
          <p:cNvSpPr>
            <a:spLocks noChangeAspect="1" noChangeArrowheads="1"/>
          </p:cNvSpPr>
          <p:nvPr/>
        </p:nvSpPr>
        <p:spPr bwMode="auto">
          <a:xfrm>
            <a:off x="626706" y="589755"/>
            <a:ext cx="1857375"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4" descr="Image result for sector strategies sc"/>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6" descr="Image result for sector strategies sc"/>
          <p:cNvSpPr>
            <a:spLocks noChangeAspect="1" noChangeArrowheads="1"/>
          </p:cNvSpPr>
          <p:nvPr/>
        </p:nvSpPr>
        <p:spPr bwMode="auto">
          <a:xfrm>
            <a:off x="307975" y="-7318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37" y="1173163"/>
            <a:ext cx="5102225" cy="4888051"/>
          </a:xfrm>
          <a:prstGeom prst="rect">
            <a:avLst/>
          </a:prstGeom>
        </p:spPr>
      </p:pic>
      <p:sp>
        <p:nvSpPr>
          <p:cNvPr id="6" name="AutoShape 2" descr="Image result for map outline of south carolina"/>
          <p:cNvSpPr>
            <a:spLocks noChangeAspect="1" noChangeArrowheads="1"/>
          </p:cNvSpPr>
          <p:nvPr/>
        </p:nvSpPr>
        <p:spPr bwMode="auto">
          <a:xfrm>
            <a:off x="155575" y="-2155825"/>
            <a:ext cx="5695950" cy="449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ttp://www.supercoloring.com/sites/default/files/silhouettes/2015/05/south-carolina-map-dodger-blue-silhouette.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http://www.supercoloring.com/sites/default/files/silhouettes/2015/05/south-carolina-map-dodger-blue-silhouette.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http://www.supercoloring.com/sites/default/files/silhouettes/2015/05/south-carolina-map-dodger-blue-silhouette.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76661" y="1368601"/>
            <a:ext cx="10266506" cy="4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cid:image003.png@01D41DDD.D0F43430"/>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89550" b="-89550"/>
          <a:stretch/>
        </p:blipFill>
        <p:spPr bwMode="auto">
          <a:xfrm>
            <a:off x="-76200" y="5562600"/>
            <a:ext cx="93726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 r="4606" b="11403"/>
          <a:stretch/>
        </p:blipFill>
        <p:spPr>
          <a:xfrm>
            <a:off x="0" y="1859280"/>
            <a:ext cx="1848938" cy="3474720"/>
          </a:xfrm>
          <a:prstGeom prst="rect">
            <a:avLst/>
          </a:prstGeom>
        </p:spPr>
      </p:pic>
      <p:graphicFrame>
        <p:nvGraphicFramePr>
          <p:cNvPr id="4" name="Table 3"/>
          <p:cNvGraphicFramePr>
            <a:graphicFrameLocks noGrp="1"/>
          </p:cNvGraphicFramePr>
          <p:nvPr>
            <p:extLst/>
          </p:nvPr>
        </p:nvGraphicFramePr>
        <p:xfrm>
          <a:off x="1828800" y="1516306"/>
          <a:ext cx="7218862" cy="3765108"/>
        </p:xfrm>
        <a:graphic>
          <a:graphicData uri="http://schemas.openxmlformats.org/drawingml/2006/table">
            <a:tbl>
              <a:tblPr firstRow="1" bandRow="1">
                <a:tableStyleId>{5C22544A-7EE6-4342-B048-85BDC9FD1C3A}</a:tableStyleId>
              </a:tblPr>
              <a:tblGrid>
                <a:gridCol w="1827958">
                  <a:extLst>
                    <a:ext uri="{9D8B030D-6E8A-4147-A177-3AD203B41FA5}">
                      <a16:colId xmlns:a16="http://schemas.microsoft.com/office/drawing/2014/main" val="455507950"/>
                    </a:ext>
                  </a:extLst>
                </a:gridCol>
                <a:gridCol w="2541426">
                  <a:extLst>
                    <a:ext uri="{9D8B030D-6E8A-4147-A177-3AD203B41FA5}">
                      <a16:colId xmlns:a16="http://schemas.microsoft.com/office/drawing/2014/main" val="1749253533"/>
                    </a:ext>
                  </a:extLst>
                </a:gridCol>
                <a:gridCol w="2849478">
                  <a:extLst>
                    <a:ext uri="{9D8B030D-6E8A-4147-A177-3AD203B41FA5}">
                      <a16:colId xmlns:a16="http://schemas.microsoft.com/office/drawing/2014/main" val="1656807197"/>
                    </a:ext>
                  </a:extLst>
                </a:gridCol>
              </a:tblGrid>
              <a:tr h="656148">
                <a:tc>
                  <a:txBody>
                    <a:bodyPr/>
                    <a:lstStyle/>
                    <a:p>
                      <a:endParaRPr lang="en-US" sz="1300" baseline="0" dirty="0">
                        <a:solidFill>
                          <a:srgbClr val="000000"/>
                        </a:solidFill>
                        <a:latin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a:txBody>
                    <a:bodyPr/>
                    <a:lstStyle/>
                    <a:p>
                      <a:pPr algn="ctr"/>
                      <a:r>
                        <a:rPr lang="en-US" sz="1300" baseline="0" dirty="0" smtClean="0">
                          <a:solidFill>
                            <a:srgbClr val="000000"/>
                          </a:solidFill>
                          <a:latin typeface="Calibri" panose="020F0502020204030204" pitchFamily="34" charset="0"/>
                        </a:rPr>
                        <a:t>In the Past</a:t>
                      </a:r>
                      <a:endParaRPr lang="en-US" sz="1300" baseline="0" dirty="0">
                        <a:solidFill>
                          <a:srgbClr val="000000"/>
                        </a:solidFill>
                        <a:latin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494BA"/>
                    </a:solidFill>
                  </a:tcPr>
                </a:tc>
                <a:tc>
                  <a:txBody>
                    <a:bodyPr/>
                    <a:lstStyle/>
                    <a:p>
                      <a:pPr algn="ctr"/>
                      <a:r>
                        <a:rPr lang="en-US" sz="1300" baseline="0" dirty="0" smtClean="0">
                          <a:solidFill>
                            <a:srgbClr val="000000"/>
                          </a:solidFill>
                          <a:latin typeface="Calibri" panose="020F0502020204030204" pitchFamily="34" charset="0"/>
                        </a:rPr>
                        <a:t>Going Forward</a:t>
                      </a:r>
                      <a:endParaRPr lang="en-US" sz="1300" baseline="0" dirty="0">
                        <a:solidFill>
                          <a:srgbClr val="000000"/>
                        </a:solidFill>
                        <a:latin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494BA"/>
                    </a:solidFill>
                  </a:tcPr>
                </a:tc>
                <a:extLst>
                  <a:ext uri="{0D108BD9-81ED-4DB2-BD59-A6C34878D82A}">
                    <a16:rowId xmlns:a16="http://schemas.microsoft.com/office/drawing/2014/main" val="2187667968"/>
                  </a:ext>
                </a:extLst>
              </a:tr>
              <a:tr h="777240">
                <a:tc>
                  <a:txBody>
                    <a:bodyPr/>
                    <a:lstStyle/>
                    <a:p>
                      <a:r>
                        <a:rPr lang="en-US" sz="1300" b="1" dirty="0" smtClean="0">
                          <a:solidFill>
                            <a:srgbClr val="000000"/>
                          </a:solidFill>
                          <a:latin typeface="Calibri" panose="020F0502020204030204" pitchFamily="34" charset="0"/>
                        </a:rPr>
                        <a:t>Our Relationship</a:t>
                      </a:r>
                      <a:endParaRPr lang="en-US" sz="1300" b="1" dirty="0">
                        <a:solidFill>
                          <a:srgbClr val="000000"/>
                        </a:solidFill>
                        <a:latin typeface="Calibri" panose="020F050202020403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3494BA"/>
                    </a:solidFill>
                  </a:tcPr>
                </a:tc>
                <a:tc>
                  <a:txBody>
                    <a:bodyPr/>
                    <a:lstStyle/>
                    <a:p>
                      <a:pPr algn="ctr"/>
                      <a:r>
                        <a:rPr lang="en-US" sz="1300" b="0" dirty="0" smtClean="0">
                          <a:solidFill>
                            <a:srgbClr val="000000"/>
                          </a:solidFill>
                          <a:latin typeface="Calibri" panose="020F0502020204030204" pitchFamily="34" charset="0"/>
                        </a:rPr>
                        <a:t>Employers are </a:t>
                      </a:r>
                      <a:r>
                        <a:rPr lang="en-US" sz="1300" b="1" dirty="0" smtClean="0">
                          <a:solidFill>
                            <a:srgbClr val="000000"/>
                          </a:solidFill>
                          <a:latin typeface="Calibri" panose="020F0502020204030204" pitchFamily="34" charset="0"/>
                        </a:rPr>
                        <a:t>customers</a:t>
                      </a:r>
                      <a:endParaRPr lang="en-US" sz="1300" b="1" dirty="0">
                        <a:solidFill>
                          <a:srgbClr val="000000"/>
                        </a:solidFill>
                        <a:latin typeface="Calibri" panose="020F050202020403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CE7"/>
                    </a:solidFill>
                  </a:tcPr>
                </a:tc>
                <a:tc>
                  <a:txBody>
                    <a:bodyPr/>
                    <a:lstStyle/>
                    <a:p>
                      <a:pPr algn="ctr"/>
                      <a:r>
                        <a:rPr lang="en-US" sz="1300" b="0" dirty="0" smtClean="0">
                          <a:solidFill>
                            <a:srgbClr val="000000"/>
                          </a:solidFill>
                          <a:latin typeface="Calibri" panose="020F0502020204030204" pitchFamily="34" charset="0"/>
                        </a:rPr>
                        <a:t>Employers are </a:t>
                      </a:r>
                      <a:r>
                        <a:rPr lang="en-US" sz="1300" b="1" dirty="0" smtClean="0">
                          <a:solidFill>
                            <a:srgbClr val="000000"/>
                          </a:solidFill>
                          <a:latin typeface="Calibri" panose="020F0502020204030204" pitchFamily="34" charset="0"/>
                        </a:rPr>
                        <a:t>partners</a:t>
                      </a:r>
                      <a:endParaRPr lang="en-US" sz="1300" b="1" dirty="0">
                        <a:solidFill>
                          <a:srgbClr val="000000"/>
                        </a:solidFill>
                        <a:latin typeface="Calibri" panose="020F050202020403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DCE7"/>
                    </a:solidFill>
                  </a:tcPr>
                </a:tc>
                <a:extLst>
                  <a:ext uri="{0D108BD9-81ED-4DB2-BD59-A6C34878D82A}">
                    <a16:rowId xmlns:a16="http://schemas.microsoft.com/office/drawing/2014/main" val="2603563814"/>
                  </a:ext>
                </a:extLst>
              </a:tr>
              <a:tr h="777240">
                <a:tc>
                  <a:txBody>
                    <a:bodyPr/>
                    <a:lstStyle/>
                    <a:p>
                      <a:r>
                        <a:rPr lang="en-US" sz="1300" b="1" dirty="0" smtClean="0">
                          <a:solidFill>
                            <a:srgbClr val="000000"/>
                          </a:solidFill>
                          <a:latin typeface="Calibri" panose="020F0502020204030204" pitchFamily="34" charset="0"/>
                        </a:rPr>
                        <a:t>Our Collaboration</a:t>
                      </a:r>
                      <a:endParaRPr lang="en-US" sz="1300" b="1"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494BA"/>
                    </a:solidFill>
                  </a:tcPr>
                </a:tc>
                <a:tc>
                  <a:txBody>
                    <a:bodyPr/>
                    <a:lstStyle/>
                    <a:p>
                      <a:pPr algn="ctr"/>
                      <a:r>
                        <a:rPr lang="en-US" sz="1300" b="0" dirty="0" smtClean="0">
                          <a:solidFill>
                            <a:srgbClr val="000000"/>
                          </a:solidFill>
                          <a:latin typeface="Calibri" panose="020F0502020204030204" pitchFamily="34" charset="0"/>
                        </a:rPr>
                        <a:t>Focus on labor exchange</a:t>
                      </a:r>
                      <a:br>
                        <a:rPr lang="en-US" sz="1300" b="0" dirty="0" smtClean="0">
                          <a:solidFill>
                            <a:srgbClr val="000000"/>
                          </a:solidFill>
                          <a:latin typeface="Calibri" panose="020F0502020204030204" pitchFamily="34" charset="0"/>
                        </a:rPr>
                      </a:br>
                      <a:r>
                        <a:rPr lang="en-US" sz="1300" b="0" dirty="0" smtClean="0">
                          <a:solidFill>
                            <a:srgbClr val="000000"/>
                          </a:solidFill>
                          <a:latin typeface="Calibri" panose="020F0502020204030204" pitchFamily="34" charset="0"/>
                        </a:rPr>
                        <a:t>(e.g., good jobs, find referrals, etc.)</a:t>
                      </a:r>
                      <a:endParaRPr lang="en-US" sz="1300" b="0"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FF3"/>
                    </a:solidFill>
                  </a:tcPr>
                </a:tc>
                <a:tc>
                  <a:txBody>
                    <a:bodyPr/>
                    <a:lstStyle/>
                    <a:p>
                      <a:pPr algn="ctr"/>
                      <a:r>
                        <a:rPr lang="en-US" sz="1300" b="0" dirty="0" smtClean="0">
                          <a:solidFill>
                            <a:srgbClr val="000000"/>
                          </a:solidFill>
                          <a:latin typeface="Calibri" panose="020F0502020204030204" pitchFamily="34" charset="0"/>
                        </a:rPr>
                        <a:t>Industry employers design programs </a:t>
                      </a:r>
                      <a:br>
                        <a:rPr lang="en-US" sz="1300" b="0" dirty="0" smtClean="0">
                          <a:solidFill>
                            <a:srgbClr val="000000"/>
                          </a:solidFill>
                          <a:latin typeface="Calibri" panose="020F0502020204030204" pitchFamily="34" charset="0"/>
                        </a:rPr>
                      </a:br>
                      <a:r>
                        <a:rPr lang="en-US" sz="1300" b="0" dirty="0" smtClean="0">
                          <a:solidFill>
                            <a:srgbClr val="000000"/>
                          </a:solidFill>
                          <a:latin typeface="Calibri" panose="020F0502020204030204" pitchFamily="34" charset="0"/>
                        </a:rPr>
                        <a:t>in collaboration</a:t>
                      </a:r>
                      <a:r>
                        <a:rPr lang="en-US" sz="1300" b="0" baseline="0" dirty="0" smtClean="0">
                          <a:solidFill>
                            <a:srgbClr val="000000"/>
                          </a:solidFill>
                          <a:latin typeface="Calibri" panose="020F0502020204030204" pitchFamily="34" charset="0"/>
                        </a:rPr>
                        <a:t> with the </a:t>
                      </a:r>
                      <a:br>
                        <a:rPr lang="en-US" sz="1300" b="0" baseline="0" dirty="0" smtClean="0">
                          <a:solidFill>
                            <a:srgbClr val="000000"/>
                          </a:solidFill>
                          <a:latin typeface="Calibri" panose="020F0502020204030204" pitchFamily="34" charset="0"/>
                        </a:rPr>
                      </a:br>
                      <a:r>
                        <a:rPr lang="en-US" sz="1300" b="0" baseline="0" dirty="0" smtClean="0">
                          <a:solidFill>
                            <a:srgbClr val="000000"/>
                          </a:solidFill>
                          <a:latin typeface="Calibri" panose="020F0502020204030204" pitchFamily="34" charset="0"/>
                        </a:rPr>
                        <a:t>workforce system</a:t>
                      </a:r>
                      <a:endParaRPr lang="en-US" sz="1300" b="0"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FF3"/>
                    </a:solidFill>
                  </a:tcPr>
                </a:tc>
                <a:extLst>
                  <a:ext uri="{0D108BD9-81ED-4DB2-BD59-A6C34878D82A}">
                    <a16:rowId xmlns:a16="http://schemas.microsoft.com/office/drawing/2014/main" val="1739172806"/>
                  </a:ext>
                </a:extLst>
              </a:tr>
              <a:tr h="777240">
                <a:tc>
                  <a:txBody>
                    <a:bodyPr/>
                    <a:lstStyle/>
                    <a:p>
                      <a:r>
                        <a:rPr lang="en-US" sz="1300" b="1" dirty="0" smtClean="0">
                          <a:solidFill>
                            <a:srgbClr val="000000"/>
                          </a:solidFill>
                          <a:latin typeface="Calibri" panose="020F0502020204030204" pitchFamily="34" charset="0"/>
                        </a:rPr>
                        <a:t>Our Services</a:t>
                      </a:r>
                      <a:endParaRPr lang="en-US" sz="1300" b="1"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494BA"/>
                    </a:solidFill>
                  </a:tcPr>
                </a:tc>
                <a:tc>
                  <a:txBody>
                    <a:bodyPr/>
                    <a:lstStyle/>
                    <a:p>
                      <a:pPr algn="ctr"/>
                      <a:r>
                        <a:rPr lang="en-US" sz="1300" b="0" dirty="0" smtClean="0">
                          <a:solidFill>
                            <a:srgbClr val="000000"/>
                          </a:solidFill>
                          <a:latin typeface="Calibri" panose="020F0502020204030204" pitchFamily="34" charset="0"/>
                        </a:rPr>
                        <a:t>As needed and provided by one agency at a time</a:t>
                      </a:r>
                      <a:endParaRPr lang="en-US" sz="1300" b="0"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DCE7"/>
                    </a:solidFill>
                  </a:tcPr>
                </a:tc>
                <a:tc>
                  <a:txBody>
                    <a:bodyPr/>
                    <a:lstStyle/>
                    <a:p>
                      <a:pPr algn="ctr"/>
                      <a:r>
                        <a:rPr lang="en-US" sz="1300" b="0" dirty="0" smtClean="0">
                          <a:solidFill>
                            <a:srgbClr val="000000"/>
                          </a:solidFill>
                          <a:latin typeface="Calibri" panose="020F0502020204030204" pitchFamily="34" charset="0"/>
                        </a:rPr>
                        <a:t>Workforce system partners collaborate to create industry-wide solutions</a:t>
                      </a:r>
                      <a:endParaRPr lang="en-US" sz="1300" b="0"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DCE7"/>
                    </a:solidFill>
                  </a:tcPr>
                </a:tc>
                <a:extLst>
                  <a:ext uri="{0D108BD9-81ED-4DB2-BD59-A6C34878D82A}">
                    <a16:rowId xmlns:a16="http://schemas.microsoft.com/office/drawing/2014/main" val="2914984679"/>
                  </a:ext>
                </a:extLst>
              </a:tr>
              <a:tr h="777240">
                <a:tc>
                  <a:txBody>
                    <a:bodyPr/>
                    <a:lstStyle/>
                    <a:p>
                      <a:r>
                        <a:rPr lang="en-US" sz="1300" b="1" dirty="0" smtClean="0">
                          <a:solidFill>
                            <a:srgbClr val="000000"/>
                          </a:solidFill>
                          <a:latin typeface="Calibri" panose="020F0502020204030204" pitchFamily="34" charset="0"/>
                        </a:rPr>
                        <a:t>Our Definition of Success</a:t>
                      </a:r>
                      <a:endParaRPr lang="en-US" sz="1300" b="1"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494BA"/>
                    </a:solidFill>
                  </a:tcPr>
                </a:tc>
                <a:tc>
                  <a:txBody>
                    <a:bodyPr/>
                    <a:lstStyle/>
                    <a:p>
                      <a:pPr algn="ctr"/>
                      <a:r>
                        <a:rPr lang="en-US" sz="1300" b="0" dirty="0" smtClean="0">
                          <a:solidFill>
                            <a:srgbClr val="000000"/>
                          </a:solidFill>
                          <a:latin typeface="Calibri" panose="020F0502020204030204" pitchFamily="34" charset="0"/>
                        </a:rPr>
                        <a:t>Individual placements for one employer at a time</a:t>
                      </a:r>
                      <a:endParaRPr lang="en-US" sz="1300" b="0"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FF3"/>
                    </a:solidFill>
                  </a:tcPr>
                </a:tc>
                <a:tc>
                  <a:txBody>
                    <a:bodyPr/>
                    <a:lstStyle/>
                    <a:p>
                      <a:pPr algn="ctr"/>
                      <a:r>
                        <a:rPr lang="en-US" sz="1300" b="0" dirty="0" smtClean="0">
                          <a:solidFill>
                            <a:srgbClr val="000000"/>
                          </a:solidFill>
                          <a:latin typeface="Calibri" panose="020F0502020204030204" pitchFamily="34" charset="0"/>
                        </a:rPr>
                        <a:t>Steady industry-wide talent pipeline</a:t>
                      </a:r>
                      <a:r>
                        <a:rPr lang="en-US" sz="1300" b="0" baseline="0" dirty="0" smtClean="0">
                          <a:solidFill>
                            <a:srgbClr val="000000"/>
                          </a:solidFill>
                          <a:latin typeface="Calibri" panose="020F0502020204030204" pitchFamily="34" charset="0"/>
                        </a:rPr>
                        <a:t> and economic growth</a:t>
                      </a:r>
                      <a:endParaRPr lang="en-US" sz="1300" b="0" dirty="0">
                        <a:solidFill>
                          <a:srgbClr val="000000"/>
                        </a:solidFill>
                        <a:latin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FF3"/>
                    </a:solidFill>
                  </a:tcPr>
                </a:tc>
                <a:extLst>
                  <a:ext uri="{0D108BD9-81ED-4DB2-BD59-A6C34878D82A}">
                    <a16:rowId xmlns:a16="http://schemas.microsoft.com/office/drawing/2014/main" val="4229884466"/>
                  </a:ext>
                </a:extLst>
              </a:tr>
            </a:tbl>
          </a:graphicData>
        </a:graphic>
      </p:graphicFrame>
      <p:sp>
        <p:nvSpPr>
          <p:cNvPr id="5" name="TextBox 4"/>
          <p:cNvSpPr txBox="1"/>
          <p:nvPr/>
        </p:nvSpPr>
        <p:spPr>
          <a:xfrm>
            <a:off x="411685" y="1367135"/>
            <a:ext cx="2874505" cy="461665"/>
          </a:xfrm>
          <a:prstGeom prst="rect">
            <a:avLst/>
          </a:prstGeom>
          <a:noFill/>
        </p:spPr>
        <p:txBody>
          <a:bodyPr wrap="none" rtlCol="0">
            <a:spAutoFit/>
          </a:bodyPr>
          <a:lstStyle/>
          <a:p>
            <a:r>
              <a:rPr lang="en-US" b="1" dirty="0" smtClean="0"/>
              <a:t>A Shift </a:t>
            </a:r>
            <a:r>
              <a:rPr lang="en-US" b="1" dirty="0"/>
              <a:t>i</a:t>
            </a:r>
            <a:r>
              <a:rPr lang="en-US" b="1" dirty="0" smtClean="0"/>
              <a:t>n Focus</a:t>
            </a:r>
            <a:endParaRPr lang="en-US" b="1" dirty="0"/>
          </a:p>
        </p:txBody>
      </p:sp>
    </p:spTree>
    <p:extLst>
      <p:ext uri="{BB962C8B-B14F-4D97-AF65-F5344CB8AC3E}">
        <p14:creationId xmlns:p14="http://schemas.microsoft.com/office/powerpoint/2010/main" val="214741234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646331"/>
          </a:xfrm>
        </p:spPr>
        <p:txBody>
          <a:bodyPr/>
          <a:lstStyle/>
          <a:p>
            <a:r>
              <a:rPr lang="en-US" sz="3600" dirty="0" smtClean="0"/>
              <a:t>New Approach to Talent Fairs</a:t>
            </a:r>
            <a:endParaRPr lang="en-US" sz="3600" dirty="0"/>
          </a:p>
        </p:txBody>
      </p:sp>
      <p:sp>
        <p:nvSpPr>
          <p:cNvPr id="3" name="Text Placeholder 2"/>
          <p:cNvSpPr>
            <a:spLocks noGrp="1"/>
          </p:cNvSpPr>
          <p:nvPr>
            <p:ph type="body" idx="1"/>
          </p:nvPr>
        </p:nvSpPr>
        <p:spPr/>
        <p:txBody>
          <a:bodyPr/>
          <a:lstStyle/>
          <a:p>
            <a:r>
              <a:rPr lang="en-US" dirty="0"/>
              <a:t>Change Leads to Success</a:t>
            </a:r>
          </a:p>
          <a:p>
            <a:endParaRPr lang="en-US" dirty="0"/>
          </a:p>
        </p:txBody>
      </p:sp>
    </p:spTree>
    <p:extLst>
      <p:ext uri="{BB962C8B-B14F-4D97-AF65-F5344CB8AC3E}">
        <p14:creationId xmlns:p14="http://schemas.microsoft.com/office/powerpoint/2010/main" val="67251817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25600"/>
            <a:ext cx="6172200" cy="4165600"/>
          </a:xfrm>
          <a:prstGeom prst="rect">
            <a:avLst/>
          </a:prstGeom>
        </p:spPr>
      </p:pic>
      <p:sp>
        <p:nvSpPr>
          <p:cNvPr id="2" name="Text Placeholder 1"/>
          <p:cNvSpPr>
            <a:spLocks noGrp="1"/>
          </p:cNvSpPr>
          <p:nvPr>
            <p:ph type="body" sz="quarter" idx="11"/>
          </p:nvPr>
        </p:nvSpPr>
        <p:spPr/>
        <p:txBody>
          <a:bodyPr/>
          <a:lstStyle/>
          <a:p>
            <a:pPr>
              <a:buFont typeface="Arial" panose="020B0604020202020204" pitchFamily="34" charset="0"/>
              <a:buChar char="•"/>
            </a:pPr>
            <a:r>
              <a:rPr lang="en-US" dirty="0"/>
              <a:t>Talent </a:t>
            </a:r>
            <a:r>
              <a:rPr lang="en-US" dirty="0" smtClean="0"/>
              <a:t>Fairs allows us to….</a:t>
            </a:r>
          </a:p>
          <a:p>
            <a:pPr marL="0" indent="0"/>
            <a:endParaRPr lang="en-US" dirty="0" smtClean="0"/>
          </a:p>
          <a:p>
            <a:pPr lvl="1"/>
            <a:r>
              <a:rPr lang="en-US" sz="2000" dirty="0" smtClean="0">
                <a:solidFill>
                  <a:srgbClr val="FFFFFF"/>
                </a:solidFill>
              </a:rPr>
              <a:t>Focus on in-demand sectors</a:t>
            </a:r>
          </a:p>
          <a:p>
            <a:pPr marL="457200" lvl="1" indent="0">
              <a:buNone/>
            </a:pPr>
            <a:endParaRPr lang="en-US" sz="2000" dirty="0" smtClean="0">
              <a:solidFill>
                <a:srgbClr val="FFFFFF"/>
              </a:solidFill>
            </a:endParaRPr>
          </a:p>
          <a:p>
            <a:pPr lvl="1"/>
            <a:r>
              <a:rPr lang="en-US" sz="2000" dirty="0" smtClean="0">
                <a:solidFill>
                  <a:srgbClr val="FFFFFF"/>
                </a:solidFill>
              </a:rPr>
              <a:t>match vocational </a:t>
            </a:r>
            <a:r>
              <a:rPr lang="en-US" sz="2000" dirty="0">
                <a:solidFill>
                  <a:srgbClr val="FFFFFF"/>
                </a:solidFill>
              </a:rPr>
              <a:t>o</a:t>
            </a:r>
            <a:r>
              <a:rPr lang="en-US" sz="2000" dirty="0" smtClean="0">
                <a:solidFill>
                  <a:srgbClr val="FFFFFF"/>
                </a:solidFill>
              </a:rPr>
              <a:t>bjectives and training to the needs of industry</a:t>
            </a:r>
          </a:p>
          <a:p>
            <a:pPr marL="0" indent="0"/>
            <a:endParaRPr lang="en-US" dirty="0" smtClean="0"/>
          </a:p>
          <a:p>
            <a:pPr lvl="1"/>
            <a:r>
              <a:rPr lang="en-US" sz="2000" dirty="0">
                <a:solidFill>
                  <a:srgbClr val="FFFFFF"/>
                </a:solidFill>
              </a:rPr>
              <a:t>b</a:t>
            </a:r>
            <a:r>
              <a:rPr lang="en-US" sz="2000" dirty="0" smtClean="0">
                <a:solidFill>
                  <a:srgbClr val="FFFFFF"/>
                </a:solidFill>
              </a:rPr>
              <a:t>uild customized </a:t>
            </a:r>
            <a:r>
              <a:rPr lang="en-US" sz="2000" dirty="0">
                <a:solidFill>
                  <a:srgbClr val="FFFFFF"/>
                </a:solidFill>
              </a:rPr>
              <a:t>t</a:t>
            </a:r>
            <a:r>
              <a:rPr lang="en-US" sz="2000" dirty="0" smtClean="0">
                <a:solidFill>
                  <a:srgbClr val="FFFFFF"/>
                </a:solidFill>
              </a:rPr>
              <a:t>raining initiatives</a:t>
            </a:r>
          </a:p>
          <a:p>
            <a:pPr>
              <a:buFont typeface="Arial" panose="020B0604020202020204" pitchFamily="34" charset="0"/>
              <a:buChar char="•"/>
            </a:pPr>
            <a:endParaRPr lang="en-US" dirty="0" smtClean="0"/>
          </a:p>
          <a:p>
            <a:pPr marL="0" indent="0"/>
            <a:endParaRPr lang="en-US" dirty="0"/>
          </a:p>
          <a:p>
            <a:endParaRPr lang="en-US" dirty="0"/>
          </a:p>
        </p:txBody>
      </p:sp>
      <p:grpSp>
        <p:nvGrpSpPr>
          <p:cNvPr id="3" name="Group 2"/>
          <p:cNvGrpSpPr/>
          <p:nvPr/>
        </p:nvGrpSpPr>
        <p:grpSpPr>
          <a:xfrm>
            <a:off x="-304800" y="-2514600"/>
            <a:ext cx="9906000" cy="10363200"/>
            <a:chOff x="-304800" y="-2514600"/>
            <a:chExt cx="9906000" cy="10363200"/>
          </a:xfrm>
        </p:grpSpPr>
        <p:sp>
          <p:nvSpPr>
            <p:cNvPr id="4" name="Flowchart: Document 3"/>
            <p:cNvSpPr/>
            <p:nvPr/>
          </p:nvSpPr>
          <p:spPr bwMode="auto">
            <a:xfrm>
              <a:off x="-304800" y="-2514600"/>
              <a:ext cx="9906000" cy="3429000"/>
            </a:xfrm>
            <a:prstGeom prst="flowChartDocument">
              <a:avLst/>
            </a:prstGeom>
            <a:solidFill>
              <a:srgbClr val="00783E"/>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5" name="Picture 2" descr="Z:\Public-Info\SCVRD\ADMINISTRATION\0412 - Public Information\Branding\Presentations\Files\VR Logo with letters and tagline_white letters.png"/>
            <p:cNvPicPr>
              <a:picLocks noChangeAspect="1" noChangeArrowheads="1"/>
            </p:cNvPicPr>
            <p:nvPr/>
          </p:nvPicPr>
          <p:blipFill>
            <a:blip r:embed="rId4" cstate="print"/>
            <a:srcRect/>
            <a:stretch>
              <a:fillRect/>
            </a:stretch>
          </p:blipFill>
          <p:spPr bwMode="auto">
            <a:xfrm>
              <a:off x="1473886" y="76200"/>
              <a:ext cx="2031314" cy="640080"/>
            </a:xfrm>
            <a:prstGeom prst="rect">
              <a:avLst/>
            </a:prstGeom>
            <a:noFill/>
          </p:spPr>
        </p:pic>
        <p:sp>
          <p:nvSpPr>
            <p:cNvPr id="6" name="Flowchart: Document 5"/>
            <p:cNvSpPr/>
            <p:nvPr/>
          </p:nvSpPr>
          <p:spPr bwMode="auto">
            <a:xfrm rot="10800000">
              <a:off x="-304800" y="6400800"/>
              <a:ext cx="9906000" cy="1447800"/>
            </a:xfrm>
            <a:prstGeom prst="flowChartDocument">
              <a:avLst/>
            </a:prstGeom>
            <a:solidFill>
              <a:srgbClr val="002060"/>
            </a:solidFill>
            <a:ln w="9525" cap="flat" cmpd="sng" algn="ctr">
              <a:noFill/>
              <a:prstDash val="solid"/>
              <a:miter lim="800000"/>
              <a:headEnd type="none" w="med" len="med"/>
              <a:tailEnd type="none" w="med" len="med"/>
            </a:ln>
            <a:effectLst>
              <a:outerShdw blurRad="50800" dist="38100" dir="13500000" algn="br"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6292163" y="6477000"/>
              <a:ext cx="1023037" cy="307777"/>
            </a:xfrm>
            <a:prstGeom prst="rect">
              <a:avLst/>
            </a:prstGeom>
            <a:noFill/>
          </p:spPr>
          <p:txBody>
            <a:bodyPr wrap="none" rtlCol="0">
              <a:spAutoFit/>
            </a:bodyPr>
            <a:lstStyle/>
            <a:p>
              <a:r>
                <a:rPr lang="en-US" sz="1400" dirty="0" smtClean="0">
                  <a:solidFill>
                    <a:srgbClr val="F5C400"/>
                  </a:solidFill>
                </a:rPr>
                <a:t>scvrd.net</a:t>
              </a:r>
              <a:endParaRPr lang="en-US" sz="1400" dirty="0">
                <a:solidFill>
                  <a:srgbClr val="F5C400"/>
                </a:solidFill>
              </a:endParaRPr>
            </a:p>
          </p:txBody>
        </p:sp>
      </p:grpSp>
    </p:spTree>
    <p:extLst>
      <p:ext uri="{BB962C8B-B14F-4D97-AF65-F5344CB8AC3E}">
        <p14:creationId xmlns:p14="http://schemas.microsoft.com/office/powerpoint/2010/main" val="332158312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Customized Training </a:t>
            </a:r>
            <a:endParaRPr lang="en-US" dirty="0"/>
          </a:p>
        </p:txBody>
      </p:sp>
      <p:sp>
        <p:nvSpPr>
          <p:cNvPr id="3" name="Text Placeholder 2"/>
          <p:cNvSpPr>
            <a:spLocks noGrp="1"/>
          </p:cNvSpPr>
          <p:nvPr>
            <p:ph type="body" idx="1"/>
          </p:nvPr>
        </p:nvSpPr>
        <p:spPr/>
        <p:txBody>
          <a:bodyPr/>
          <a:lstStyle/>
          <a:p>
            <a:r>
              <a:rPr lang="en-US" dirty="0"/>
              <a:t>Change Leads to Success</a:t>
            </a:r>
          </a:p>
          <a:p>
            <a:endParaRPr lang="en-US" dirty="0"/>
          </a:p>
        </p:txBody>
      </p:sp>
    </p:spTree>
    <p:extLst>
      <p:ext uri="{BB962C8B-B14F-4D97-AF65-F5344CB8AC3E}">
        <p14:creationId xmlns:p14="http://schemas.microsoft.com/office/powerpoint/2010/main" val="106539385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VR Presentation Template">
  <a:themeElements>
    <a:clrScheme name="VR">
      <a:dk1>
        <a:srgbClr val="9FD566"/>
      </a:dk1>
      <a:lt1>
        <a:srgbClr val="00783E"/>
      </a:lt1>
      <a:dk2>
        <a:srgbClr val="BFE399"/>
      </a:dk2>
      <a:lt2>
        <a:srgbClr val="001689"/>
      </a:lt2>
      <a:accent1>
        <a:srgbClr val="001689"/>
      </a:accent1>
      <a:accent2>
        <a:srgbClr val="92D050"/>
      </a:accent2>
      <a:accent3>
        <a:srgbClr val="00B0F0"/>
      </a:accent3>
      <a:accent4>
        <a:srgbClr val="FFFF00"/>
      </a:accent4>
      <a:accent5>
        <a:srgbClr val="FF4040"/>
      </a:accent5>
      <a:accent6>
        <a:srgbClr val="AB73D5"/>
      </a:accent6>
      <a:hlink>
        <a:srgbClr val="FFC000"/>
      </a:hlink>
      <a:folHlink>
        <a:srgbClr val="77B932"/>
      </a:folHlink>
    </a:clrScheme>
    <a:fontScheme name="VR Fonts">
      <a:majorFont>
        <a:latin typeface="Franklin Gothic Heavy"/>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_vr-presentation [Read-Only]" id="{13BB549D-BFB7-4CC1-BF5E-FA93228DF9CD}" vid="{5D993E9F-6896-4BB6-8AA8-1795E21A6B3C}"/>
    </a:ext>
  </a:extLst>
</a:theme>
</file>

<file path=ppt/theme/theme2.xml><?xml version="1.0" encoding="utf-8"?>
<a:theme xmlns:a="http://schemas.openxmlformats.org/drawingml/2006/main" name="1_VR Presentation Template">
  <a:themeElements>
    <a:clrScheme name="1_VR Presentation Template">
      <a:dk1>
        <a:srgbClr val="FFFFFF"/>
      </a:dk1>
      <a:lt1>
        <a:srgbClr val="FFFFFF"/>
      </a:lt1>
      <a:dk2>
        <a:srgbClr val="A7A7A7"/>
      </a:dk2>
      <a:lt2>
        <a:srgbClr val="535353"/>
      </a:lt2>
      <a:accent1>
        <a:srgbClr val="001689"/>
      </a:accent1>
      <a:accent2>
        <a:srgbClr val="92D050"/>
      </a:accent2>
      <a:accent3>
        <a:srgbClr val="00B0F0"/>
      </a:accent3>
      <a:accent4>
        <a:srgbClr val="FFFF00"/>
      </a:accent4>
      <a:accent5>
        <a:srgbClr val="FF4040"/>
      </a:accent5>
      <a:accent6>
        <a:srgbClr val="AB73D5"/>
      </a:accent6>
      <a:hlink>
        <a:srgbClr val="0000FF"/>
      </a:hlink>
      <a:folHlink>
        <a:srgbClr val="FF00FF"/>
      </a:folHlink>
    </a:clrScheme>
    <a:fontScheme name="1_VR Presentation Template">
      <a:majorFont>
        <a:latin typeface="Arial"/>
        <a:ea typeface="Arial"/>
        <a:cs typeface="Arial"/>
      </a:majorFont>
      <a:minorFont>
        <a:latin typeface="Helvetica"/>
        <a:ea typeface="Helvetica"/>
        <a:cs typeface="Helvetica"/>
      </a:minorFont>
    </a:fontScheme>
    <a:fmtScheme name="1_VR Presentation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FD566"/>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JDVRTAC Presentation</Template>
  <TotalTime>972</TotalTime>
  <Words>1586</Words>
  <Application>Microsoft Office PowerPoint</Application>
  <PresentationFormat>On-screen Show (4:3)</PresentationFormat>
  <Paragraphs>164</Paragraphs>
  <Slides>18</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Franklin Gothic Book</vt:lpstr>
      <vt:lpstr>Calibri</vt:lpstr>
      <vt:lpstr>Franklin Gothic Heavy</vt:lpstr>
      <vt:lpstr>Verdana</vt:lpstr>
      <vt:lpstr>Arial</vt:lpstr>
      <vt:lpstr>Helvetica</vt:lpstr>
      <vt:lpstr>Franklin Gothic Medium</vt:lpstr>
      <vt:lpstr>VR Presentation Template</vt:lpstr>
      <vt:lpstr>1_VR Presentation Template</vt:lpstr>
      <vt:lpstr>PowerPoint Presentation</vt:lpstr>
      <vt:lpstr>Change Leads to Success</vt:lpstr>
      <vt:lpstr>Introduction</vt:lpstr>
      <vt:lpstr>PowerPoint Presentation</vt:lpstr>
      <vt:lpstr>PowerPoint Presentation</vt:lpstr>
      <vt:lpstr>PowerPoint Presentation</vt:lpstr>
      <vt:lpstr>New Approach to Talent Fairs</vt:lpstr>
      <vt:lpstr>PowerPoint Presentation</vt:lpstr>
      <vt:lpstr>Customized Training </vt:lpstr>
      <vt:lpstr>PowerPoint Presentation</vt:lpstr>
      <vt:lpstr>PowerPoint Presentation</vt:lpstr>
      <vt:lpstr>Results</vt:lpstr>
      <vt:lpstr>PowerPoint Presentation</vt:lpstr>
      <vt:lpstr>Other Customized Training</vt:lpstr>
      <vt:lpstr>PowerPoint Presentation</vt:lpstr>
      <vt:lpstr>PowerPoint Presentation</vt:lpstr>
      <vt:lpstr>PowerPoint Presentation</vt:lpstr>
      <vt:lpstr>Cathy Clower 843-740-1600 Ryan Skinner 864-327-5456 cclower@scvrd.net rskinner1@scvrd.net www.scvrd.net</vt:lpstr>
    </vt:vector>
  </TitlesOfParts>
  <Manager>Darline Graham</Manager>
  <Company>SCVRD</Company>
  <LinksUpToDate>false</LinksUpToDate>
  <SharedDoc>false</SharedDoc>
  <HyperlinkBase>www.scvrd.net</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General Presentation of VR Services</dc:subject>
  <dc:creator>Graham, Darline</dc:creator>
  <cp:keywords>vocational rehabilitation</cp:keywords>
  <dc:description>The South Carolina Vocational Rehabilitation Department prepares and assists eligible South Carolinians with disabilities to achieve and maintain competitive employment.
Call us at 1-800-832-7526, or visit us on the web at www.scvrd.net.</dc:description>
  <cp:lastModifiedBy>Graham, Darline</cp:lastModifiedBy>
  <cp:revision>66</cp:revision>
  <cp:lastPrinted>1601-01-01T00:00:00Z</cp:lastPrinted>
  <dcterms:created xsi:type="dcterms:W3CDTF">2018-07-13T19:36:07Z</dcterms:created>
  <dcterms:modified xsi:type="dcterms:W3CDTF">2018-08-29T20:05:15Z</dcterms:modified>
  <cp:category>government agency</cp:category>
  <cp:contentStatus>Active</cp:contentStatus>
</cp:coreProperties>
</file>